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4" r:id="rId4"/>
    <p:sldId id="265" r:id="rId5"/>
    <p:sldId id="266" r:id="rId6"/>
    <p:sldId id="267" r:id="rId7"/>
    <p:sldId id="284" r:id="rId8"/>
    <p:sldId id="285" r:id="rId9"/>
    <p:sldId id="327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FA"/>
    <a:srgbClr val="FAFAFA"/>
    <a:srgbClr val="E9F9FA"/>
    <a:srgbClr val="4EC5CF"/>
    <a:srgbClr val="FFFFFF"/>
    <a:srgbClr val="13B8C5"/>
    <a:srgbClr val="9BC761"/>
    <a:srgbClr val="6DC4E5"/>
    <a:srgbClr val="F4E95E"/>
    <a:srgbClr val="606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994" autoAdjust="0"/>
  </p:normalViewPr>
  <p:slideViewPr>
    <p:cSldViewPr snapToGrid="0">
      <p:cViewPr varScale="1">
        <p:scale>
          <a:sx n="59" d="100"/>
          <a:sy n="59" d="100"/>
        </p:scale>
        <p:origin x="96" y="4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7B5D2-C283-4FBA-B9D5-52C56D223E59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62F2-B21A-499F-A012-C23D4F29A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5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8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0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2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59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48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FB5F-36F9-4DD3-AE7B-744BF217BA0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2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20559-D9D2-4FFF-B43B-1D6D9FA7B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638A49-7F33-438A-8999-7B3510329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EFF9E-2A24-4DEC-9507-924F0F74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2AF2B2-BC19-47CE-9020-C78179E4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BD197-5FA7-4BAC-A208-5EBD6A39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E7089-16FD-4B3A-953B-8BC67FFD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9C4E1-E3F1-4F4A-B288-6F0F82AB3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74489-6C10-447D-9D40-5E073482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F2761-BE4D-40EE-969F-B3F6B79B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F1FC-A350-47E8-9AD3-F02436F8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2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58C387-F2DC-4E2E-B698-888618207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572DFB-A14B-4C0F-8760-6ACE99AD9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0A65A-73EA-4A15-AF89-72A6CAE4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467E7-FD66-4DE2-8188-06E79987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66BF3-3654-4085-ADDE-97887EB9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AF4BB-53D6-40EA-85ED-9CE75AEC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25FD54-6053-4311-8AE6-481ED9B45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87271F-69C4-4A70-86CD-F27C2AEF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E0576F-E9E9-4FC2-88EB-079DB013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F3DFC-C2A6-4642-B325-BF89FDBA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1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8D7F6-EB4E-4987-B650-F22D1A9D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82CAC-A66D-49CC-BCB0-F7B4214E3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14EFB-D3EE-49E2-8372-5E02E97F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35B76-ACEF-4764-A2C7-370D0A4F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77C6F-272D-4795-B162-CE423931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4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E1F6D-4F2A-4425-A894-13D6C715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77336-FD8F-4EC0-A0C5-839C27A8A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387254-F08D-420B-A34D-E0F87EE1B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630A0F-A22E-4A42-A4EF-CBFB43D2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2115E1-C406-4B9E-9019-DB857E7F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95D65E-B061-4E5E-8EA0-FF3515F7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2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0B90C-9981-4815-9A76-FFB67373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D455B-6AB1-4DE0-A9B3-5E8E3D37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0F3646-ABB8-413D-A1C7-520F54771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95C421-A526-4F3D-82D1-7A36CC33D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F436B9-25C8-4457-B5D4-E4A86DC9B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F3708B-4C00-4EE5-8E8A-CBEA8FF0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E9BF25-D779-4A4C-A257-7A254615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DD61DD-D989-4129-8762-EDF389F2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0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60F45-1828-4818-A46F-F78FF8F7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A1C44D-CAFD-4CAF-9CBC-F5A86583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3E4D2F-50A5-4B9A-AFFB-3E795EE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7D99FB-5077-4362-9B15-05E00044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9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7E229C-4991-46E3-A179-65BF586D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084F73-EBF5-4AC8-9E03-92F73E91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D6D2FF-17A8-4D94-9EC2-C73908E1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2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6DCD-AE58-48F2-B7A4-363F298A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73C43-A721-4E95-B277-036E6056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A3DF01-3AA4-4D86-B5C9-280DD4FCC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EBDB21-3F52-4B23-96B2-FB75E71D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7C59CE-B27C-4B22-9692-E6CFE3B5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EB613C-D678-4D48-AF33-93609E1C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9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5A5FB-527A-411B-9BD1-7ABB11D8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3389FC-DB47-4926-A6A6-2F12A8FF5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1F7224-461A-481F-9FA7-E973FFB7B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92B71-7281-4BF1-AE87-2D2F8EC4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ECC239-DD5A-408A-8EE5-0826B62D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9ACBBB-E099-49BA-BB74-A3CE7C54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1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D81C0-99FF-438F-9606-B919346E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114E78-BFB7-4F99-B598-1C9772C9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443E0-2ADA-4415-807E-68C9AAA30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03D40-BFED-4CDF-ADB2-F9D86FA0E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A7690-00DC-4309-AA84-6B5BA4FE3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image006.png@01D31C0D.F785A5C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cid:image006.png@01D31C0D.F785A5C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BB950-8890-4E6D-AF02-A696BAAF5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6" b="90556" l="139" r="38750">
                        <a14:foregroundMark x1="34097" y1="43556" x2="37153" y2="9889"/>
                        <a14:foregroundMark x1="37153" y1="9889" x2="33958" y2="4778"/>
                        <a14:foregroundMark x1="33958" y1="4778" x2="9167" y2="8111"/>
                        <a14:foregroundMark x1="9167" y1="8111" x2="6111" y2="14889"/>
                        <a14:foregroundMark x1="6111" y1="14889" x2="4792" y2="45111"/>
                        <a14:foregroundMark x1="4792" y1="45111" x2="7569" y2="62111"/>
                        <a14:foregroundMark x1="7569" y1="62111" x2="7222" y2="75333"/>
                        <a14:foregroundMark x1="7222" y1="75333" x2="5764" y2="81556"/>
                        <a14:foregroundMark x1="5764" y1="81556" x2="7083" y2="88889"/>
                        <a14:foregroundMark x1="7083" y1="88889" x2="26875" y2="91667"/>
                        <a14:foregroundMark x1="26875" y1="91667" x2="35139" y2="88444"/>
                        <a14:foregroundMark x1="35139" y1="88444" x2="35208" y2="88222"/>
                        <a14:foregroundMark x1="39514" y1="5667" x2="32986" y2="29000"/>
                        <a14:foregroundMark x1="32986" y1="29000" x2="33403" y2="60778"/>
                        <a14:foregroundMark x1="33403" y1="60778" x2="35903" y2="68333"/>
                        <a14:foregroundMark x1="35903" y1="68333" x2="38819" y2="89556"/>
                        <a14:foregroundMark x1="34514" y1="10000" x2="30208" y2="11556"/>
                        <a14:foregroundMark x1="30208" y1="11556" x2="23194" y2="17889"/>
                        <a14:foregroundMark x1="23194" y1="17889" x2="19306" y2="24333"/>
                        <a14:foregroundMark x1="19306" y1="24333" x2="16250" y2="36889"/>
                        <a14:foregroundMark x1="16250" y1="36889" x2="15833" y2="64222"/>
                        <a14:foregroundMark x1="15833" y1="64222" x2="16806" y2="71222"/>
                        <a14:foregroundMark x1="16806" y1="71222" x2="17778" y2="73556"/>
                        <a14:foregroundMark x1="34514" y1="8667" x2="24306" y2="7667"/>
                        <a14:foregroundMark x1="24306" y1="7667" x2="17014" y2="9778"/>
                        <a14:foregroundMark x1="17014" y1="9778" x2="12292" y2="21333"/>
                        <a14:foregroundMark x1="12292" y1="21333" x2="9792" y2="46889"/>
                        <a14:foregroundMark x1="9792" y1="46889" x2="11042" y2="60333"/>
                        <a14:foregroundMark x1="31250" y1="6333" x2="7917" y2="5667"/>
                        <a14:foregroundMark x1="7917" y1="5667" x2="3889" y2="11333"/>
                        <a14:foregroundMark x1="3889" y1="11333" x2="694" y2="23333"/>
                        <a14:foregroundMark x1="694" y1="23333" x2="208" y2="40111"/>
                        <a14:foregroundMark x1="208" y1="40111" x2="5139" y2="86889"/>
                        <a14:foregroundMark x1="5139" y1="86889" x2="5208" y2="87111"/>
                        <a14:foregroundMark x1="7083" y1="64444" x2="15625" y2="38889"/>
                        <a14:foregroundMark x1="15625" y1="38889" x2="26042" y2="21111"/>
                        <a14:foregroundMark x1="26042" y1="21111" x2="26042" y2="17000"/>
                        <a14:foregroundMark x1="34236" y1="21889" x2="17361" y2="18556"/>
                        <a14:foregroundMark x1="17361" y1="18556" x2="3056" y2="20000"/>
                        <a14:foregroundMark x1="32917" y1="14000" x2="26458" y2="13000"/>
                        <a14:foregroundMark x1="26458" y1="13000" x2="21042" y2="16222"/>
                        <a14:foregroundMark x1="21042" y1="16222" x2="12153" y2="40333"/>
                        <a14:foregroundMark x1="23125" y1="38444" x2="22500" y2="27778"/>
                        <a14:foregroundMark x1="22500" y1="27778" x2="20972" y2="21333"/>
                        <a14:foregroundMark x1="20972" y1="21333" x2="6667" y2="10000"/>
                        <a14:foregroundMark x1="6667" y1="10000" x2="5903" y2="9667"/>
                        <a14:foregroundMark x1="38611" y1="6222" x2="4167" y2="6556"/>
                        <a14:foregroundMark x1="4167" y1="6556" x2="1181" y2="14333"/>
                        <a14:foregroundMark x1="1181" y1="14333" x2="1667" y2="29556"/>
                        <a14:foregroundMark x1="32847" y1="78667" x2="12431" y2="82000"/>
                        <a14:foregroundMark x1="32569" y1="71444" x2="20694" y2="85778"/>
                        <a14:foregroundMark x1="20694" y1="85778" x2="11806" y2="88778"/>
                        <a14:foregroundMark x1="11806" y1="88778" x2="7639" y2="86778"/>
                        <a14:foregroundMark x1="7639" y1="86778" x2="6597" y2="85444"/>
                        <a14:foregroundMark x1="16597" y1="72778" x2="12847" y2="76667"/>
                        <a14:foregroundMark x1="12847" y1="76667" x2="11528" y2="84000"/>
                        <a14:foregroundMark x1="11528" y1="84000" x2="19444" y2="90556"/>
                        <a14:foregroundMark x1="19444" y1="90556" x2="32014" y2="85111"/>
                        <a14:foregroundMark x1="15903" y1="64111" x2="7986" y2="60778"/>
                        <a14:foregroundMark x1="7986" y1="60778" x2="3194" y2="62111"/>
                        <a14:foregroundMark x1="3194" y1="62111" x2="2361" y2="63889"/>
                        <a14:foregroundMark x1="11250" y1="63889" x2="8056" y2="70667"/>
                        <a14:foregroundMark x1="8056" y1="70667" x2="8056" y2="71556"/>
                        <a14:foregroundMark x1="9861" y1="62444" x2="10278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6873" b="6392"/>
          <a:stretch/>
        </p:blipFill>
        <p:spPr>
          <a:xfrm>
            <a:off x="0" y="123825"/>
            <a:ext cx="4991100" cy="6638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27D2F8-E960-4C2F-A933-0160CFACF1D3}"/>
              </a:ext>
            </a:extLst>
          </p:cNvPr>
          <p:cNvSpPr/>
          <p:nvPr/>
        </p:nvSpPr>
        <p:spPr>
          <a:xfrm>
            <a:off x="215900" y="6576625"/>
            <a:ext cx="2195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2019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pic>
        <p:nvPicPr>
          <p:cNvPr id="8" name="Рисунок 7" descr="cid:image001.png@01D122E3.71D4B120">
            <a:extLst>
              <a:ext uri="{FF2B5EF4-FFF2-40B4-BE49-F238E27FC236}">
                <a16:creationId xmlns:a16="http://schemas.microsoft.com/office/drawing/2014/main" id="{028D31AA-D07F-4E7C-9C12-270D0A4E4C04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6887"/>
            <a:ext cx="1258595" cy="22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34193C-00BC-4393-84AE-8F6177C85577}"/>
              </a:ext>
            </a:extLst>
          </p:cNvPr>
          <p:cNvSpPr/>
          <p:nvPr/>
        </p:nvSpPr>
        <p:spPr>
          <a:xfrm>
            <a:off x="5316006" y="3815568"/>
            <a:ext cx="5962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Часть 4. АКТИВНОСТИ </a:t>
            </a:r>
            <a:r>
              <a:rPr lang="en-US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Web-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модуля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СПРАВОЧНИК «ОРГСТРУКТУРА»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D1F2D7-84C9-46C7-B2A5-D45BCC08524D}"/>
              </a:ext>
            </a:extLst>
          </p:cNvPr>
          <p:cNvSpPr/>
          <p:nvPr/>
        </p:nvSpPr>
        <p:spPr>
          <a:xfrm>
            <a:off x="4125382" y="2733234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ИНСТРУКЦИЯ ДЛЯ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РАБОТЫ МРД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В ПРОГРАММЕ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SalesWorks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(WEB-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модуль)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трелка: пятиугольник 30">
            <a:extLst>
              <a:ext uri="{FF2B5EF4-FFF2-40B4-BE49-F238E27FC236}">
                <a16:creationId xmlns:a16="http://schemas.microsoft.com/office/drawing/2014/main" id="{AA2B9DF3-C852-482B-8B08-4CC400BB4D0A}"/>
              </a:ext>
            </a:extLst>
          </p:cNvPr>
          <p:cNvSpPr/>
          <p:nvPr/>
        </p:nvSpPr>
        <p:spPr>
          <a:xfrm>
            <a:off x="0" y="317610"/>
            <a:ext cx="9702800" cy="557824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3FD51D-849F-4433-9D26-49E4B30BB392}"/>
              </a:ext>
            </a:extLst>
          </p:cNvPr>
          <p:cNvSpPr/>
          <p:nvPr/>
        </p:nvSpPr>
        <p:spPr>
          <a:xfrm>
            <a:off x="5900435" y="6546630"/>
            <a:ext cx="6100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4. Активности </a:t>
            </a:r>
            <a:r>
              <a:rPr lang="ru-RU" sz="14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web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-модуля. СПРАВОЧНИК «ОРГСТРУКТУРА»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2675E-0A81-4377-97E2-CF0862B2ACED}"/>
              </a:ext>
            </a:extLst>
          </p:cNvPr>
          <p:cNvSpPr txBox="1"/>
          <p:nvPr/>
        </p:nvSpPr>
        <p:spPr>
          <a:xfrm>
            <a:off x="190921" y="392050"/>
            <a:ext cx="830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«ОРГСТРУКТУРА» </a:t>
            </a:r>
            <a:r>
              <a:rPr lang="ru-RU" sz="2400" b="1" dirty="0"/>
              <a:t>В WEB-МОДУЛЕ </a:t>
            </a:r>
            <a:r>
              <a:rPr lang="ru-RU" sz="2400" b="1" dirty="0" err="1"/>
              <a:t>Sales</a:t>
            </a:r>
            <a:r>
              <a:rPr lang="ru-RU" sz="2400" b="1" dirty="0"/>
              <a:t> </a:t>
            </a:r>
            <a:r>
              <a:rPr lang="ru-RU" sz="2400" b="1" dirty="0" err="1"/>
              <a:t>Works</a:t>
            </a:r>
            <a:endParaRPr lang="ru-RU" sz="24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0299483-72A6-4D5E-B79F-C63E438ED37D}"/>
              </a:ext>
            </a:extLst>
          </p:cNvPr>
          <p:cNvSpPr/>
          <p:nvPr/>
        </p:nvSpPr>
        <p:spPr>
          <a:xfrm>
            <a:off x="2266010" y="1158494"/>
            <a:ext cx="9554516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/>
              <a:t>Реализует иерархическую структуру подчиненности сотрудников разных уровней компании. Объекты системы SWE привязываются к различным элементам </a:t>
            </a:r>
            <a:r>
              <a:rPr lang="ru-RU" dirty="0" err="1"/>
              <a:t>оргструктуры</a:t>
            </a:r>
            <a:r>
              <a:rPr lang="ru-RU" dirty="0"/>
              <a:t> компании с последующим анализом результатов в отчетах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6791EDA-AA20-42D9-A407-BA122F135A50}"/>
              </a:ext>
            </a:extLst>
          </p:cNvPr>
          <p:cNvSpPr/>
          <p:nvPr/>
        </p:nvSpPr>
        <p:spPr>
          <a:xfrm>
            <a:off x="2224248" y="3300138"/>
            <a:ext cx="9639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инструментальной панели, в команде «Представление»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фильтра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выбрать «Дерево». Иерархия «Дерева» раскрывается     перед наименованием Объекта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Оргструктуры</a:t>
            </a:r>
            <a:endParaRPr lang="ru-RU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5FDB5BC-C9E7-464A-B014-A315B575BA2D}"/>
              </a:ext>
            </a:extLst>
          </p:cNvPr>
          <p:cNvGrpSpPr/>
          <p:nvPr/>
        </p:nvGrpSpPr>
        <p:grpSpPr>
          <a:xfrm>
            <a:off x="3016088" y="4058040"/>
            <a:ext cx="8210550" cy="2297894"/>
            <a:chOff x="0" y="0"/>
            <a:chExt cx="6931025" cy="189865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0DE7EB2-7925-455B-AFF5-A9D07F5C3C35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3" t="9806" r="1276" b="50424"/>
            <a:stretch/>
          </p:blipFill>
          <p:spPr bwMode="auto">
            <a:xfrm>
              <a:off x="0" y="0"/>
              <a:ext cx="6931025" cy="18986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D797C647-1958-4044-A220-0FE8C35C5653}"/>
                </a:ext>
              </a:extLst>
            </p:cNvPr>
            <p:cNvGrpSpPr/>
            <p:nvPr/>
          </p:nvGrpSpPr>
          <p:grpSpPr>
            <a:xfrm>
              <a:off x="0" y="426720"/>
              <a:ext cx="5419344" cy="579120"/>
              <a:chOff x="0" y="0"/>
              <a:chExt cx="5419344" cy="579120"/>
            </a:xfrm>
          </p:grpSpPr>
          <p:sp>
            <p:nvSpPr>
              <p:cNvPr id="26" name="Прямоугольник: скругленные углы 25">
                <a:extLst>
                  <a:ext uri="{FF2B5EF4-FFF2-40B4-BE49-F238E27FC236}">
                    <a16:creationId xmlns:a16="http://schemas.microsoft.com/office/drawing/2014/main" id="{5CCC79E9-A4BC-4FA7-81AF-DC1C6B30E12E}"/>
                  </a:ext>
                </a:extLst>
              </p:cNvPr>
              <p:cNvSpPr/>
              <p:nvPr/>
            </p:nvSpPr>
            <p:spPr>
              <a:xfrm>
                <a:off x="4047744" y="0"/>
                <a:ext cx="1371600" cy="20116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7" name="Прямоугольник: скругленные углы 26">
                <a:extLst>
                  <a:ext uri="{FF2B5EF4-FFF2-40B4-BE49-F238E27FC236}">
                    <a16:creationId xmlns:a16="http://schemas.microsoft.com/office/drawing/2014/main" id="{73A5D994-4300-4AB8-B14F-C9B73A3D0BA7}"/>
                  </a:ext>
                </a:extLst>
              </p:cNvPr>
              <p:cNvSpPr/>
              <p:nvPr/>
            </p:nvSpPr>
            <p:spPr>
              <a:xfrm>
                <a:off x="0" y="420624"/>
                <a:ext cx="176784" cy="158496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4B1216-BF9A-4717-8419-E7B073DF91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2266010" y="2218755"/>
            <a:ext cx="9925990" cy="104361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59ED66-9572-4366-B587-CE824643270C}"/>
              </a:ext>
            </a:extLst>
          </p:cNvPr>
          <p:cNvSpPr/>
          <p:nvPr/>
        </p:nvSpPr>
        <p:spPr>
          <a:xfrm>
            <a:off x="2305049" y="2256855"/>
            <a:ext cx="9417051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ОТОБРАЖЕНИЕ ЭЛЕМЕНТОВ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Организационная структура компании может быть представлен в форме иерархической древовидной структуры –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Дерево»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"плоского" табличного списка- фильтр «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5EC25F-6AE9-45BB-8EB1-F09433B211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509" r="83809" b="14523"/>
          <a:stretch/>
        </p:blipFill>
        <p:spPr>
          <a:xfrm>
            <a:off x="-1" y="1239961"/>
            <a:ext cx="1983516" cy="5174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82D38CF-66D0-4520-9C6D-50747CC2ECE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28237" r="80855" b="69169"/>
          <a:stretch/>
        </p:blipFill>
        <p:spPr bwMode="auto">
          <a:xfrm>
            <a:off x="6744101" y="3711715"/>
            <a:ext cx="171320" cy="1499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8AAF489-9349-4D1E-92E5-70B3DF494F9E}"/>
              </a:ext>
            </a:extLst>
          </p:cNvPr>
          <p:cNvSpPr/>
          <p:nvPr/>
        </p:nvSpPr>
        <p:spPr>
          <a:xfrm>
            <a:off x="22860" y="1978865"/>
            <a:ext cx="1920240" cy="2434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5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1.04167E-6 0.048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19" grpId="0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трелка: пятиугольник 24">
            <a:extLst>
              <a:ext uri="{FF2B5EF4-FFF2-40B4-BE49-F238E27FC236}">
                <a16:creationId xmlns:a16="http://schemas.microsoft.com/office/drawing/2014/main" id="{13F9614D-0A2B-4FF7-8C08-0140696ED8E4}"/>
              </a:ext>
            </a:extLst>
          </p:cNvPr>
          <p:cNvSpPr/>
          <p:nvPr/>
        </p:nvSpPr>
        <p:spPr>
          <a:xfrm>
            <a:off x="0" y="317610"/>
            <a:ext cx="10100574" cy="557824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13D85E-C35E-4AA4-A349-CF66361E3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452"/>
            <a:ext cx="12192000" cy="501258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32FDC2F-1EAD-42A5-BA72-F0270B9777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3BE9BE7-AC3D-4DF1-970C-1A5D0FE702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B4970E3-AD20-46E4-8434-E53ABBEA8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3399A3B-080C-4F57-843A-2A86FC757D7E}"/>
              </a:ext>
            </a:extLst>
          </p:cNvPr>
          <p:cNvGrpSpPr/>
          <p:nvPr/>
        </p:nvGrpSpPr>
        <p:grpSpPr>
          <a:xfrm>
            <a:off x="1999135" y="1422068"/>
            <a:ext cx="4074376" cy="2086333"/>
            <a:chOff x="2851355" y="1765644"/>
            <a:chExt cx="3601844" cy="1663357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86740998-8028-4F29-9411-6D2B6B8F0BD2}"/>
                </a:ext>
              </a:extLst>
            </p:cNvPr>
            <p:cNvSpPr/>
            <p:nvPr/>
          </p:nvSpPr>
          <p:spPr>
            <a:xfrm>
              <a:off x="6148401" y="1765644"/>
              <a:ext cx="304798" cy="30601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896891D0-910E-4C66-A5D1-229BC899D6C8}"/>
                </a:ext>
              </a:extLst>
            </p:cNvPr>
            <p:cNvSpPr/>
            <p:nvPr/>
          </p:nvSpPr>
          <p:spPr>
            <a:xfrm>
              <a:off x="2851355" y="2552593"/>
              <a:ext cx="3601844" cy="8764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Кнопка «</a:t>
              </a:r>
              <a:r>
                <a:rPr lang="ru-RU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Сохранить настройки формы»</a:t>
              </a:r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предназначена для сохранения изменений, которые внес пользователь в представление табличного списка</a:t>
              </a:r>
              <a:endParaRPr lang="ru-RU" sz="1400" dirty="0"/>
            </a:p>
          </p:txBody>
        </p:sp>
        <p:cxnSp>
          <p:nvCxnSpPr>
            <p:cNvPr id="3" name="Прямая со стрелкой 2">
              <a:extLst>
                <a:ext uri="{FF2B5EF4-FFF2-40B4-BE49-F238E27FC236}">
                  <a16:creationId xmlns:a16="http://schemas.microsoft.com/office/drawing/2014/main" id="{71727528-7FB2-41A1-A07F-466533E8A66C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6300800" y="2071659"/>
              <a:ext cx="0" cy="4809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37938EDF-49BB-458E-B54C-AD3F16C642D8}"/>
              </a:ext>
            </a:extLst>
          </p:cNvPr>
          <p:cNvGrpSpPr/>
          <p:nvPr/>
        </p:nvGrpSpPr>
        <p:grpSpPr>
          <a:xfrm>
            <a:off x="7110554" y="1453741"/>
            <a:ext cx="3525726" cy="1875878"/>
            <a:chOff x="6616994" y="1773955"/>
            <a:chExt cx="3116825" cy="1495569"/>
          </a:xfrm>
        </p:grpSpPr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2BD7FFEE-E8CA-4776-96F5-595C50864FA9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 flipV="1">
              <a:off x="9581419" y="2079970"/>
              <a:ext cx="1" cy="6361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9F8F4BFD-648A-4343-AE98-1E3EEFAEA557}"/>
                </a:ext>
              </a:extLst>
            </p:cNvPr>
            <p:cNvSpPr/>
            <p:nvPr/>
          </p:nvSpPr>
          <p:spPr>
            <a:xfrm>
              <a:off x="9429021" y="1773955"/>
              <a:ext cx="304798" cy="30601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BA2022F3-0220-46B2-8DB2-7AF82B433A3A}"/>
                </a:ext>
              </a:extLst>
            </p:cNvPr>
            <p:cNvSpPr/>
            <p:nvPr/>
          </p:nvSpPr>
          <p:spPr>
            <a:xfrm>
              <a:off x="6616994" y="2683035"/>
              <a:ext cx="3116709" cy="58648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Кнопка </a:t>
              </a:r>
              <a:r>
                <a:rPr lang="ru-RU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«Экспорт» </a:t>
              </a:r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запускает экспорт информации во внешний файл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E3BF4C7-3760-46B2-BF74-32F0BADE0D19}"/>
              </a:ext>
            </a:extLst>
          </p:cNvPr>
          <p:cNvGrpSpPr/>
          <p:nvPr/>
        </p:nvGrpSpPr>
        <p:grpSpPr>
          <a:xfrm>
            <a:off x="4457171" y="1444640"/>
            <a:ext cx="6766449" cy="3249184"/>
            <a:chOff x="4254501" y="1765644"/>
            <a:chExt cx="5981700" cy="2590456"/>
          </a:xfrm>
        </p:grpSpPr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E07EAFEF-97B1-4ED1-8568-165594CB9DC1}"/>
                </a:ext>
              </a:extLst>
            </p:cNvPr>
            <p:cNvCxnSpPr>
              <a:cxnSpLocks/>
              <a:endCxn id="50" idx="2"/>
            </p:cNvCxnSpPr>
            <p:nvPr/>
          </p:nvCxnSpPr>
          <p:spPr>
            <a:xfrm flipV="1">
              <a:off x="9927745" y="2071659"/>
              <a:ext cx="0" cy="16479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FDAAF001-79D2-4982-A4C9-A38356E616DC}"/>
                </a:ext>
              </a:extLst>
            </p:cNvPr>
            <p:cNvSpPr/>
            <p:nvPr/>
          </p:nvSpPr>
          <p:spPr>
            <a:xfrm>
              <a:off x="9775346" y="1765644"/>
              <a:ext cx="304798" cy="30601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18119D50-2CF4-40CF-9254-BC44427FCA47}"/>
                </a:ext>
              </a:extLst>
            </p:cNvPr>
            <p:cNvSpPr/>
            <p:nvPr/>
          </p:nvSpPr>
          <p:spPr>
            <a:xfrm>
              <a:off x="4254501" y="3719585"/>
              <a:ext cx="5981700" cy="636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Кнопка </a:t>
              </a:r>
              <a:r>
                <a:rPr lang="ru-RU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«Пользовательские поля» </a:t>
              </a:r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используется для скрытия/отображения созданных для справочника пользовательских полей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BD028F1D-91C0-43C4-A532-9EE85C06DB0F}"/>
              </a:ext>
            </a:extLst>
          </p:cNvPr>
          <p:cNvSpPr txBox="1"/>
          <p:nvPr/>
        </p:nvSpPr>
        <p:spPr>
          <a:xfrm>
            <a:off x="190921" y="367940"/>
            <a:ext cx="1010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«ОРГСТРУКТУРА». </a:t>
            </a:r>
            <a:r>
              <a:rPr lang="ru-RU" sz="2400" b="1" dirty="0"/>
              <a:t>СПЕЦИАЛЬНЫЕ КОМАНДНЫЕ КНОПКИ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9BEC81D-4102-4BC7-82E0-2B7924D0B452}"/>
              </a:ext>
            </a:extLst>
          </p:cNvPr>
          <p:cNvSpPr/>
          <p:nvPr/>
        </p:nvSpPr>
        <p:spPr>
          <a:xfrm>
            <a:off x="5900435" y="6546630"/>
            <a:ext cx="6100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4. Активности </a:t>
            </a:r>
            <a:r>
              <a:rPr lang="ru-RU" sz="14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web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-модуля. СПРАВОЧНИК «ОРГСТРУКТУРА» </a:t>
            </a:r>
          </a:p>
        </p:txBody>
      </p:sp>
    </p:spTree>
    <p:extLst>
      <p:ext uri="{BB962C8B-B14F-4D97-AF65-F5344CB8AC3E}">
        <p14:creationId xmlns:p14="http://schemas.microsoft.com/office/powerpoint/2010/main" val="38929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6338E3-0413-45C9-9A5A-28EB7E0B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06"/>
            <a:ext cx="12192000" cy="501258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D0709FB-72B0-4E39-93E8-ABDD711D82C3}"/>
              </a:ext>
            </a:extLst>
          </p:cNvPr>
          <p:cNvGrpSpPr/>
          <p:nvPr/>
        </p:nvGrpSpPr>
        <p:grpSpPr>
          <a:xfrm>
            <a:off x="351699" y="2438169"/>
            <a:ext cx="6485050" cy="3410180"/>
            <a:chOff x="-4216155" y="386828"/>
            <a:chExt cx="5732937" cy="2718814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2B9096D5-D55B-441F-90D0-6A6A86E452FB}"/>
                </a:ext>
              </a:extLst>
            </p:cNvPr>
            <p:cNvSpPr/>
            <p:nvPr/>
          </p:nvSpPr>
          <p:spPr>
            <a:xfrm>
              <a:off x="-4216155" y="386828"/>
              <a:ext cx="2164665" cy="271881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680EC0-DE4F-4710-83CD-72F23C0AD9A1}"/>
                </a:ext>
              </a:extLst>
            </p:cNvPr>
            <p:cNvSpPr/>
            <p:nvPr/>
          </p:nvSpPr>
          <p:spPr>
            <a:xfrm>
              <a:off x="-1282214" y="1813292"/>
              <a:ext cx="2798996" cy="757157"/>
            </a:xfrm>
            <a:prstGeom prst="roundRect">
              <a:avLst>
                <a:gd name="adj" fmla="val 6759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Форма открывается щелчком на соответствующем </a:t>
              </a:r>
              <a:r>
                <a:rPr lang="ru-RU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«Объекте </a:t>
              </a:r>
              <a:r>
                <a:rPr lang="ru-RU" sz="14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Оргструктуры</a:t>
              </a:r>
              <a:r>
                <a:rPr lang="ru-RU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»-</a:t>
              </a:r>
              <a:endParaRPr lang="ru-RU" sz="1400" b="1" dirty="0"/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87C7093B-1E28-4022-9E98-594A2827E6E1}"/>
                </a:ext>
              </a:extLst>
            </p:cNvPr>
            <p:cNvCxnSpPr>
              <a:cxnSpLocks/>
              <a:stCxn id="19" idx="1"/>
              <a:endCxn id="18" idx="3"/>
            </p:cNvCxnSpPr>
            <p:nvPr/>
          </p:nvCxnSpPr>
          <p:spPr>
            <a:xfrm flipH="1" flipV="1">
              <a:off x="-2051490" y="1746235"/>
              <a:ext cx="769276" cy="4456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C87A07B-ED24-4D5F-9141-778A49DF39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89C2EFE-AB53-4A56-A2E6-ADF81C373E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890FD6F-D23F-407B-93E2-4D18A81D22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28" name="Стрелка: пятиугольник 27">
            <a:extLst>
              <a:ext uri="{FF2B5EF4-FFF2-40B4-BE49-F238E27FC236}">
                <a16:creationId xmlns:a16="http://schemas.microsoft.com/office/drawing/2014/main" id="{CB849F57-3305-401A-B558-3CF32FF2F7E4}"/>
              </a:ext>
            </a:extLst>
          </p:cNvPr>
          <p:cNvSpPr/>
          <p:nvPr/>
        </p:nvSpPr>
        <p:spPr>
          <a:xfrm>
            <a:off x="0" y="317609"/>
            <a:ext cx="9601200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105B9B-432A-4AA7-A014-DE5CF37AED29}"/>
              </a:ext>
            </a:extLst>
          </p:cNvPr>
          <p:cNvSpPr txBox="1"/>
          <p:nvPr/>
        </p:nvSpPr>
        <p:spPr>
          <a:xfrm>
            <a:off x="190921" y="367940"/>
            <a:ext cx="941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«ОРГСТРУКТУРА». </a:t>
            </a:r>
          </a:p>
          <a:p>
            <a:r>
              <a:rPr lang="ru-RU" sz="2400" b="1" dirty="0"/>
              <a:t>ФОРМА СОЗДАНИЯ, РЕДАКТИРОВАНИЯ ДАННЫХ СОТРУДНИКОВ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D90D86D-D693-40CA-B6AA-405911CAC811}"/>
              </a:ext>
            </a:extLst>
          </p:cNvPr>
          <p:cNvGrpSpPr/>
          <p:nvPr/>
        </p:nvGrpSpPr>
        <p:grpSpPr>
          <a:xfrm>
            <a:off x="2841102" y="2016575"/>
            <a:ext cx="6109655" cy="1723137"/>
            <a:chOff x="-4912055" y="1456388"/>
            <a:chExt cx="5401078" cy="1373795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6405EAFE-85FE-48AA-BDB6-09B1996414DF}"/>
                </a:ext>
              </a:extLst>
            </p:cNvPr>
            <p:cNvSpPr/>
            <p:nvPr/>
          </p:nvSpPr>
          <p:spPr>
            <a:xfrm>
              <a:off x="-4912055" y="1456388"/>
              <a:ext cx="808352" cy="38331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0C5B08FB-0995-4C35-881E-0F5E83709613}"/>
                </a:ext>
              </a:extLst>
            </p:cNvPr>
            <p:cNvSpPr/>
            <p:nvPr/>
          </p:nvSpPr>
          <p:spPr>
            <a:xfrm>
              <a:off x="-2309973" y="2073026"/>
              <a:ext cx="2798996" cy="757157"/>
            </a:xfrm>
            <a:prstGeom prst="roundRect">
              <a:avLst>
                <a:gd name="adj" fmla="val 6759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Поле </a:t>
              </a:r>
              <a:r>
                <a:rPr lang="ru-RU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«Внешний код»</a:t>
              </a:r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содержит внешний код сотрудника.</a:t>
              </a:r>
              <a:endParaRPr lang="ru-RU" sz="1400" b="1" dirty="0"/>
            </a:p>
          </p:txBody>
        </p: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D700709A-113C-4916-BBA1-8A6961652725}"/>
                </a:ext>
              </a:extLst>
            </p:cNvPr>
            <p:cNvCxnSpPr>
              <a:cxnSpLocks/>
              <a:stCxn id="44" idx="1"/>
              <a:endCxn id="43" idx="3"/>
            </p:cNvCxnSpPr>
            <p:nvPr/>
          </p:nvCxnSpPr>
          <p:spPr>
            <a:xfrm flipH="1" flipV="1">
              <a:off x="-4103703" y="1648045"/>
              <a:ext cx="1793730" cy="8035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2E873FB-E548-43C8-B091-860CDB5AEB3E}"/>
              </a:ext>
            </a:extLst>
          </p:cNvPr>
          <p:cNvSpPr/>
          <p:nvPr/>
        </p:nvSpPr>
        <p:spPr>
          <a:xfrm>
            <a:off x="5900435" y="6546630"/>
            <a:ext cx="6100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4. Активности </a:t>
            </a:r>
            <a:r>
              <a:rPr lang="ru-RU" sz="14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web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-модуля. СПРАВОЧНИК «ОРГСТРУКТУРА» </a:t>
            </a:r>
          </a:p>
        </p:txBody>
      </p:sp>
    </p:spTree>
    <p:extLst>
      <p:ext uri="{BB962C8B-B14F-4D97-AF65-F5344CB8AC3E}">
        <p14:creationId xmlns:p14="http://schemas.microsoft.com/office/powerpoint/2010/main" val="1344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2AF00BB-C4CB-4B7F-8EA3-4C431CE92F2D}"/>
              </a:ext>
            </a:extLst>
          </p:cNvPr>
          <p:cNvGrpSpPr/>
          <p:nvPr/>
        </p:nvGrpSpPr>
        <p:grpSpPr>
          <a:xfrm>
            <a:off x="188616" y="1381136"/>
            <a:ext cx="6537743" cy="3288446"/>
            <a:chOff x="28575" y="0"/>
            <a:chExt cx="7111365" cy="35433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99C2DB8-0407-4966-BB23-9229042BF835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8" t="14755" r="8427" b="21100"/>
            <a:stretch/>
          </p:blipFill>
          <p:spPr bwMode="auto">
            <a:xfrm>
              <a:off x="28575" y="0"/>
              <a:ext cx="7111365" cy="35433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93B2AFF3-7122-46D9-AB42-BF3289C1EC13}"/>
                </a:ext>
              </a:extLst>
            </p:cNvPr>
            <p:cNvSpPr/>
            <p:nvPr/>
          </p:nvSpPr>
          <p:spPr>
            <a:xfrm>
              <a:off x="156318" y="2488239"/>
              <a:ext cx="725251" cy="27287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1EC270-1438-45FD-A2A5-AAD015687E0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6" t="57370" r="7945" b="21741"/>
          <a:stretch/>
        </p:blipFill>
        <p:spPr bwMode="auto">
          <a:xfrm>
            <a:off x="190921" y="4906396"/>
            <a:ext cx="6535438" cy="13906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1230FE-8E0B-48ED-BCD9-E4745358435F}"/>
              </a:ext>
            </a:extLst>
          </p:cNvPr>
          <p:cNvSpPr/>
          <p:nvPr/>
        </p:nvSpPr>
        <p:spPr>
          <a:xfrm>
            <a:off x="6997059" y="1601362"/>
            <a:ext cx="4787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«Дочерние объекты»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отображают иерархию всех подчиненных выбранного объекта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оргструктуры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Для объектов нижнего уровня иерархии табличный список дочерних объектов отсутствует</a:t>
            </a:r>
            <a:endParaRPr lang="ru-RU" sz="16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20F1C0-95C5-4BB7-9365-28B28905AE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63EA3FE-F6AF-4B03-B971-6D9000A2B8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1AFCB9-E469-4F8B-8F96-EDFB07F6D7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CF6BA89-644C-4F14-9A30-8E234A137FF8}"/>
              </a:ext>
            </a:extLst>
          </p:cNvPr>
          <p:cNvSpPr/>
          <p:nvPr/>
        </p:nvSpPr>
        <p:spPr>
          <a:xfrm>
            <a:off x="7009759" y="3256353"/>
            <a:ext cx="4943231" cy="2978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Поля</a:t>
            </a:r>
            <a:r>
              <a:rPr lang="ru-RU" sz="16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«</a:t>
            </a:r>
            <a:r>
              <a:rPr lang="ru-RU" sz="16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Фамилия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», «Имя»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«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Отчество», «Дата рождения», «Электронный адрес», «Размещение», «Отдел» 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 «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Должность» 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содержат соответствующую личную информацию о сотруднике. Значения в этих полях носят информативный характер, не принимают участия в привязках и предназначены для возможности быстрого поиска сотрудника в системе. Например, если в системе зарегистрировано большое количество однофамильцев, упростить поиск нужного сотрудника поможет использование фильтра по отделам, должности или дате рождения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4F92214-A77D-41A5-BB65-E6A743BD7A03}"/>
              </a:ext>
            </a:extLst>
          </p:cNvPr>
          <p:cNvCxnSpPr>
            <a:cxnSpLocks/>
            <a:stCxn id="32" idx="1"/>
            <a:endCxn id="7" idx="3"/>
          </p:cNvCxnSpPr>
          <p:nvPr/>
        </p:nvCxnSpPr>
        <p:spPr>
          <a:xfrm flipH="1">
            <a:off x="972805" y="2144081"/>
            <a:ext cx="5932389" cy="167294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89DF82D-55C1-4152-9F6D-17E4250C62E0}"/>
              </a:ext>
            </a:extLst>
          </p:cNvPr>
          <p:cNvSpPr/>
          <p:nvPr/>
        </p:nvSpPr>
        <p:spPr>
          <a:xfrm>
            <a:off x="314325" y="5441874"/>
            <a:ext cx="6286500" cy="2532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4EEA14D-C327-430D-80D8-414CB9EF175C}"/>
              </a:ext>
            </a:extLst>
          </p:cNvPr>
          <p:cNvCxnSpPr>
            <a:cxnSpLocks/>
            <a:stCxn id="34" idx="1"/>
            <a:endCxn id="23" idx="0"/>
          </p:cNvCxnSpPr>
          <p:nvPr/>
        </p:nvCxnSpPr>
        <p:spPr>
          <a:xfrm flipH="1">
            <a:off x="3457575" y="4682392"/>
            <a:ext cx="3477493" cy="75948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ABFE621E-B109-4601-BA94-84496F4E7057}"/>
              </a:ext>
            </a:extLst>
          </p:cNvPr>
          <p:cNvSpPr/>
          <p:nvPr/>
        </p:nvSpPr>
        <p:spPr>
          <a:xfrm>
            <a:off x="6905194" y="1487842"/>
            <a:ext cx="4970762" cy="131247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0B706C7-CA64-4111-A0D2-B6402F666D05}"/>
              </a:ext>
            </a:extLst>
          </p:cNvPr>
          <p:cNvSpPr/>
          <p:nvPr/>
        </p:nvSpPr>
        <p:spPr>
          <a:xfrm>
            <a:off x="6935068" y="3038169"/>
            <a:ext cx="4970762" cy="328844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Стрелка: пятиугольник 37">
            <a:extLst>
              <a:ext uri="{FF2B5EF4-FFF2-40B4-BE49-F238E27FC236}">
                <a16:creationId xmlns:a16="http://schemas.microsoft.com/office/drawing/2014/main" id="{2718501E-6EB7-4659-9DFB-0CF9E82A3A67}"/>
              </a:ext>
            </a:extLst>
          </p:cNvPr>
          <p:cNvSpPr/>
          <p:nvPr/>
        </p:nvSpPr>
        <p:spPr>
          <a:xfrm>
            <a:off x="0" y="317610"/>
            <a:ext cx="9702800" cy="557824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ADC0F0-AFE5-44E2-8E53-65F25E435625}"/>
              </a:ext>
            </a:extLst>
          </p:cNvPr>
          <p:cNvSpPr txBox="1"/>
          <p:nvPr/>
        </p:nvSpPr>
        <p:spPr>
          <a:xfrm>
            <a:off x="190921" y="367940"/>
            <a:ext cx="935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«ОРГСТРУКТУРА». </a:t>
            </a:r>
            <a:r>
              <a:rPr lang="ru-RU" sz="2400" b="1" dirty="0"/>
              <a:t>ЗАКЛАДКА «ДОЧЕРНИЕ ОБЪЕКТЫ»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C1AC685-41A6-4B79-8E3D-7BF4F2BA5257}"/>
              </a:ext>
            </a:extLst>
          </p:cNvPr>
          <p:cNvSpPr/>
          <p:nvPr/>
        </p:nvSpPr>
        <p:spPr>
          <a:xfrm>
            <a:off x="5900435" y="6546630"/>
            <a:ext cx="6100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4. Активности </a:t>
            </a:r>
            <a:r>
              <a:rPr lang="ru-RU" sz="14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web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-модуля. СПРАВОЧНИК «ОРГСТРУКТУРА» </a:t>
            </a:r>
          </a:p>
        </p:txBody>
      </p:sp>
    </p:spTree>
    <p:extLst>
      <p:ext uri="{BB962C8B-B14F-4D97-AF65-F5344CB8AC3E}">
        <p14:creationId xmlns:p14="http://schemas.microsoft.com/office/powerpoint/2010/main" val="297215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: пятиугольник 17">
            <a:extLst>
              <a:ext uri="{FF2B5EF4-FFF2-40B4-BE49-F238E27FC236}">
                <a16:creationId xmlns:a16="http://schemas.microsoft.com/office/drawing/2014/main" id="{6C3D0A1A-E0AA-4388-B080-2B210EE9612B}"/>
              </a:ext>
            </a:extLst>
          </p:cNvPr>
          <p:cNvSpPr/>
          <p:nvPr/>
        </p:nvSpPr>
        <p:spPr>
          <a:xfrm>
            <a:off x="0" y="317610"/>
            <a:ext cx="7988300" cy="557824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4EA5BE-14D7-4422-83CE-A728933A7542}"/>
              </a:ext>
            </a:extLst>
          </p:cNvPr>
          <p:cNvSpPr/>
          <p:nvPr/>
        </p:nvSpPr>
        <p:spPr>
          <a:xfrm>
            <a:off x="449942" y="4610374"/>
            <a:ext cx="11030857" cy="1612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закладке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находится перечень сотрудников.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Сотрудник, для которого установлен флажок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Основной,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ответственным за торговые точки,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неограниченный срок (заполнена только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с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сотрудник на форме привязки может быть только один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Остальные привязанные сотрудники являются ответственными за территорию основного сотрудника на указанный период времени (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с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по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C906DC-FCE0-486B-BB9C-A70F1B0EA17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 t="57368" r="21617" b="13677"/>
          <a:stretch/>
        </p:blipFill>
        <p:spPr bwMode="auto">
          <a:xfrm>
            <a:off x="190919" y="1301365"/>
            <a:ext cx="11420509" cy="29658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8CE198-2530-4C33-B5DE-54BFD78464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2DC6BB-BD0F-4D16-AB6F-F7615F5ED4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4BA3E1-F81D-49BF-BC8E-3F0A00F3E0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E5A385C-294D-4746-9489-E32506F30DB7}"/>
              </a:ext>
            </a:extLst>
          </p:cNvPr>
          <p:cNvSpPr/>
          <p:nvPr/>
        </p:nvSpPr>
        <p:spPr>
          <a:xfrm>
            <a:off x="9242258" y="1602645"/>
            <a:ext cx="935317" cy="36498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9D6FB2E-1BE8-4D8A-8620-ECE78DBE1207}"/>
              </a:ext>
            </a:extLst>
          </p:cNvPr>
          <p:cNvCxnSpPr>
            <a:cxnSpLocks/>
            <a:stCxn id="25" idx="0"/>
            <a:endCxn id="21" idx="2"/>
          </p:cNvCxnSpPr>
          <p:nvPr/>
        </p:nvCxnSpPr>
        <p:spPr>
          <a:xfrm flipV="1">
            <a:off x="5979886" y="1967627"/>
            <a:ext cx="3730031" cy="255376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F05B558-61E6-4799-9A1B-73043A8DC6F4}"/>
              </a:ext>
            </a:extLst>
          </p:cNvPr>
          <p:cNvSpPr/>
          <p:nvPr/>
        </p:nvSpPr>
        <p:spPr>
          <a:xfrm>
            <a:off x="551543" y="3378511"/>
            <a:ext cx="377371" cy="37809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E7CB214-F1D4-41FD-8857-96716F7189A3}"/>
              </a:ext>
            </a:extLst>
          </p:cNvPr>
          <p:cNvSpPr/>
          <p:nvPr/>
        </p:nvSpPr>
        <p:spPr>
          <a:xfrm>
            <a:off x="348343" y="4521391"/>
            <a:ext cx="11263085" cy="174019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62BA2F9-25DE-41EF-B70A-CAFE0DEA914E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flipH="1" flipV="1">
            <a:off x="740229" y="3756602"/>
            <a:ext cx="5239657" cy="76478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B67B8C6-8F68-4DF2-B631-FC588DE6FC09}"/>
              </a:ext>
            </a:extLst>
          </p:cNvPr>
          <p:cNvSpPr txBox="1"/>
          <p:nvPr/>
        </p:nvSpPr>
        <p:spPr>
          <a:xfrm>
            <a:off x="190921" y="367940"/>
            <a:ext cx="8229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«ОРГСТРУКТУРА». </a:t>
            </a:r>
            <a:r>
              <a:rPr lang="ru-RU" sz="2400" b="1" dirty="0"/>
              <a:t>ЗАКЛАДКА ПЕРСОНАЛ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70D61C7-EB65-4DF2-9B92-43A3C28C7294}"/>
              </a:ext>
            </a:extLst>
          </p:cNvPr>
          <p:cNvSpPr/>
          <p:nvPr/>
        </p:nvSpPr>
        <p:spPr>
          <a:xfrm>
            <a:off x="5900435" y="6546630"/>
            <a:ext cx="6100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4. Активности </a:t>
            </a:r>
            <a:r>
              <a:rPr lang="ru-RU" sz="14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web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-модуля. СПРАВОЧНИК «ОРГСТРУКТУРА» </a:t>
            </a:r>
          </a:p>
        </p:txBody>
      </p:sp>
    </p:spTree>
    <p:extLst>
      <p:ext uri="{BB962C8B-B14F-4D97-AF65-F5344CB8AC3E}">
        <p14:creationId xmlns:p14="http://schemas.microsoft.com/office/powerpoint/2010/main" val="111887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id="{793E7C46-ABDF-407F-9C4C-EFE78C1D6DB5}"/>
              </a:ext>
            </a:extLst>
          </p:cNvPr>
          <p:cNvSpPr/>
          <p:nvPr/>
        </p:nvSpPr>
        <p:spPr>
          <a:xfrm>
            <a:off x="0" y="317609"/>
            <a:ext cx="6413500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A2675E-0A81-4377-97E2-CF0862B2ACED}"/>
              </a:ext>
            </a:extLst>
          </p:cNvPr>
          <p:cNvSpPr txBox="1"/>
          <p:nvPr/>
        </p:nvSpPr>
        <p:spPr>
          <a:xfrm>
            <a:off x="193818" y="356244"/>
            <a:ext cx="7926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«ОРГСТРУКТУРА». </a:t>
            </a:r>
          </a:p>
          <a:p>
            <a:r>
              <a:rPr lang="ru-RU" sz="2400" b="1" dirty="0"/>
              <a:t>ВЫСТАВЛЕНИЕ ВЫХОДНЫХ ДНЕЙ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7661D2-3F3C-4E5B-A853-20BF44876F45}"/>
              </a:ext>
            </a:extLst>
          </p:cNvPr>
          <p:cNvSpPr/>
          <p:nvPr/>
        </p:nvSpPr>
        <p:spPr>
          <a:xfrm>
            <a:off x="94036" y="1502428"/>
            <a:ext cx="7516166" cy="35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7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7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фиксации </a:t>
            </a:r>
            <a:r>
              <a:rPr lang="uk-UA" sz="1700" b="1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выходных</a:t>
            </a:r>
            <a:r>
              <a:rPr lang="uk-UA" sz="17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b="1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дней</a:t>
            </a:r>
            <a:r>
              <a:rPr lang="uk-UA" sz="17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sz="17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своих</a:t>
            </a:r>
            <a:r>
              <a:rPr lang="uk-UA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подчиненных</a:t>
            </a:r>
            <a:r>
              <a:rPr lang="uk-UA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необходимо</a:t>
            </a:r>
            <a:r>
              <a:rPr lang="uk-UA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55BA80-0BFA-4BC0-BC3B-2E085FADB553}"/>
              </a:ext>
            </a:extLst>
          </p:cNvPr>
          <p:cNvSpPr/>
          <p:nvPr/>
        </p:nvSpPr>
        <p:spPr>
          <a:xfrm>
            <a:off x="7803970" y="3022356"/>
            <a:ext cx="4221731" cy="2142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Перейти в раздел </a:t>
            </a:r>
            <a:r>
              <a:rPr lang="ru-RU" sz="17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«Структура продаж» </a:t>
            </a:r>
            <a:r>
              <a:rPr lang="ru-RU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(справочник «</a:t>
            </a:r>
            <a:r>
              <a:rPr lang="ru-RU" sz="17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Оргструктура</a:t>
            </a:r>
            <a:r>
              <a:rPr lang="ru-RU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»)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Выбрать </a:t>
            </a:r>
            <a:r>
              <a:rPr lang="ru-RU" sz="17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нужного сотрудника </a:t>
            </a:r>
            <a:r>
              <a:rPr lang="ru-RU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(по которому необходимо внести  нерабочие дни)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Перейти в закладку </a:t>
            </a:r>
            <a:r>
              <a:rPr lang="ru-RU" sz="17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«Выходные дни»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A1F09D-A7DD-44FA-9E9B-5B09CDBC46E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0920" y="2177522"/>
            <a:ext cx="7516166" cy="41756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712CBD-67D0-4126-A7BF-98B841329A68}"/>
              </a:ext>
            </a:extLst>
          </p:cNvPr>
          <p:cNvSpPr/>
          <p:nvPr/>
        </p:nvSpPr>
        <p:spPr>
          <a:xfrm>
            <a:off x="170237" y="2653809"/>
            <a:ext cx="1328364" cy="4703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9D169B-E437-42DF-A3F8-097F0E394D63}"/>
              </a:ext>
            </a:extLst>
          </p:cNvPr>
          <p:cNvSpPr/>
          <p:nvPr/>
        </p:nvSpPr>
        <p:spPr>
          <a:xfrm>
            <a:off x="3812597" y="4613029"/>
            <a:ext cx="546044" cy="2002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019E54-9E74-43B2-817B-4DA3089193AE}"/>
              </a:ext>
            </a:extLst>
          </p:cNvPr>
          <p:cNvSpPr/>
          <p:nvPr/>
        </p:nvSpPr>
        <p:spPr>
          <a:xfrm>
            <a:off x="5900435" y="6546630"/>
            <a:ext cx="6100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4. Активности </a:t>
            </a:r>
            <a:r>
              <a:rPr lang="ru-RU" sz="14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web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-модуля. СПРАВОЧНИК «ОРГСТРУКТУРА»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2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93CD96-C31A-412F-A20A-3C43B69B54E1}"/>
              </a:ext>
            </a:extLst>
          </p:cNvPr>
          <p:cNvSpPr/>
          <p:nvPr/>
        </p:nvSpPr>
        <p:spPr>
          <a:xfrm>
            <a:off x="6209410" y="1865474"/>
            <a:ext cx="5908108" cy="386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Выбираете иконку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«привязки дня»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В появившемся окне выставляем: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и          - «Даты отсутствия»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«Тип» (Нерабочий или Выходной день)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«Причину» отсутствия (Вакансия, Больничный, Инвентаризация, Отгул, Отпуск, Прогул)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A15B40-6678-4AE6-AB31-F5155D4E24F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55600" y="1865474"/>
            <a:ext cx="5541927" cy="39930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4897B1A8-C4AF-4AB7-B41A-E1D63F15DCBB}"/>
              </a:ext>
            </a:extLst>
          </p:cNvPr>
          <p:cNvSpPr/>
          <p:nvPr/>
        </p:nvSpPr>
        <p:spPr>
          <a:xfrm>
            <a:off x="6283839" y="3464576"/>
            <a:ext cx="350875" cy="350875"/>
          </a:xfrm>
          <a:prstGeom prst="ellipse">
            <a:avLst/>
          </a:prstGeom>
          <a:solidFill>
            <a:srgbClr val="9BC761"/>
          </a:solidFill>
          <a:ln>
            <a:solidFill>
              <a:srgbClr val="9BC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5221C43-4557-4687-9761-1A06E3F8B658}"/>
              </a:ext>
            </a:extLst>
          </p:cNvPr>
          <p:cNvSpPr/>
          <p:nvPr/>
        </p:nvSpPr>
        <p:spPr>
          <a:xfrm>
            <a:off x="6909555" y="3464575"/>
            <a:ext cx="350875" cy="350875"/>
          </a:xfrm>
          <a:prstGeom prst="ellipse">
            <a:avLst/>
          </a:prstGeom>
          <a:solidFill>
            <a:srgbClr val="9BC761"/>
          </a:solidFill>
          <a:ln>
            <a:solidFill>
              <a:srgbClr val="9BC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5A0CB2C-FD02-455A-9C29-76071319696B}"/>
              </a:ext>
            </a:extLst>
          </p:cNvPr>
          <p:cNvSpPr/>
          <p:nvPr/>
        </p:nvSpPr>
        <p:spPr>
          <a:xfrm>
            <a:off x="6283839" y="4277706"/>
            <a:ext cx="350875" cy="350875"/>
          </a:xfrm>
          <a:prstGeom prst="ellipse">
            <a:avLst/>
          </a:prstGeom>
          <a:solidFill>
            <a:srgbClr val="9BC761"/>
          </a:solidFill>
          <a:ln>
            <a:solidFill>
              <a:srgbClr val="9BC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560A518-6723-4A6E-921B-6B79869DFA45}"/>
              </a:ext>
            </a:extLst>
          </p:cNvPr>
          <p:cNvSpPr/>
          <p:nvPr/>
        </p:nvSpPr>
        <p:spPr>
          <a:xfrm>
            <a:off x="6283839" y="5064396"/>
            <a:ext cx="350875" cy="350875"/>
          </a:xfrm>
          <a:prstGeom prst="ellipse">
            <a:avLst/>
          </a:prstGeom>
          <a:solidFill>
            <a:srgbClr val="9BC761"/>
          </a:solidFill>
          <a:ln>
            <a:solidFill>
              <a:srgbClr val="9BC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7" name="Стрелка: пятиугольник 16">
            <a:extLst>
              <a:ext uri="{FF2B5EF4-FFF2-40B4-BE49-F238E27FC236}">
                <a16:creationId xmlns:a16="http://schemas.microsoft.com/office/drawing/2014/main" id="{B6A4241A-35AF-4322-B9B1-51F786178846}"/>
              </a:ext>
            </a:extLst>
          </p:cNvPr>
          <p:cNvSpPr/>
          <p:nvPr/>
        </p:nvSpPr>
        <p:spPr>
          <a:xfrm>
            <a:off x="0" y="317609"/>
            <a:ext cx="6413500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3357CF-1CFE-4C3B-B9BE-5C0F80BBA7AB}"/>
              </a:ext>
            </a:extLst>
          </p:cNvPr>
          <p:cNvSpPr txBox="1"/>
          <p:nvPr/>
        </p:nvSpPr>
        <p:spPr>
          <a:xfrm>
            <a:off x="193818" y="356244"/>
            <a:ext cx="570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«ОРГСТРУКТУРА». </a:t>
            </a:r>
          </a:p>
          <a:p>
            <a:r>
              <a:rPr lang="ru-RU" sz="2400" b="1" dirty="0"/>
              <a:t>ВЫСТАВЛЕНИЕ ВЫХОДНЫХ ДНЕЙ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E57D7A3-C71C-4088-8B35-0469CE471D88}"/>
              </a:ext>
            </a:extLst>
          </p:cNvPr>
          <p:cNvSpPr/>
          <p:nvPr/>
        </p:nvSpPr>
        <p:spPr>
          <a:xfrm>
            <a:off x="5900435" y="6546630"/>
            <a:ext cx="6100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4. Активности </a:t>
            </a:r>
            <a:r>
              <a:rPr lang="ru-RU" sz="14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web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-модуля. СПРАВОЧНИК «ОРГСТРУКТУРА»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73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BB950-8890-4E6D-AF02-A696BAAF5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6" b="90556" l="139" r="38750">
                        <a14:foregroundMark x1="34097" y1="43556" x2="37153" y2="9889"/>
                        <a14:foregroundMark x1="37153" y1="9889" x2="33958" y2="4778"/>
                        <a14:foregroundMark x1="33958" y1="4778" x2="9167" y2="8111"/>
                        <a14:foregroundMark x1="9167" y1="8111" x2="6111" y2="14889"/>
                        <a14:foregroundMark x1="6111" y1="14889" x2="4792" y2="45111"/>
                        <a14:foregroundMark x1="4792" y1="45111" x2="7569" y2="62111"/>
                        <a14:foregroundMark x1="7569" y1="62111" x2="7222" y2="75333"/>
                        <a14:foregroundMark x1="7222" y1="75333" x2="5764" y2="81556"/>
                        <a14:foregroundMark x1="5764" y1="81556" x2="7083" y2="88889"/>
                        <a14:foregroundMark x1="7083" y1="88889" x2="26875" y2="91667"/>
                        <a14:foregroundMark x1="26875" y1="91667" x2="35139" y2="88444"/>
                        <a14:foregroundMark x1="35139" y1="88444" x2="35208" y2="88222"/>
                        <a14:foregroundMark x1="39514" y1="5667" x2="32986" y2="29000"/>
                        <a14:foregroundMark x1="32986" y1="29000" x2="33403" y2="60778"/>
                        <a14:foregroundMark x1="33403" y1="60778" x2="35903" y2="68333"/>
                        <a14:foregroundMark x1="35903" y1="68333" x2="38819" y2="89556"/>
                        <a14:foregroundMark x1="34514" y1="10000" x2="30208" y2="11556"/>
                        <a14:foregroundMark x1="30208" y1="11556" x2="23194" y2="17889"/>
                        <a14:foregroundMark x1="23194" y1="17889" x2="19306" y2="24333"/>
                        <a14:foregroundMark x1="19306" y1="24333" x2="16250" y2="36889"/>
                        <a14:foregroundMark x1="16250" y1="36889" x2="15833" y2="64222"/>
                        <a14:foregroundMark x1="15833" y1="64222" x2="16806" y2="71222"/>
                        <a14:foregroundMark x1="16806" y1="71222" x2="17778" y2="73556"/>
                        <a14:foregroundMark x1="34514" y1="8667" x2="24306" y2="7667"/>
                        <a14:foregroundMark x1="24306" y1="7667" x2="17014" y2="9778"/>
                        <a14:foregroundMark x1="17014" y1="9778" x2="12292" y2="21333"/>
                        <a14:foregroundMark x1="12292" y1="21333" x2="9792" y2="46889"/>
                        <a14:foregroundMark x1="9792" y1="46889" x2="11042" y2="60333"/>
                        <a14:foregroundMark x1="31250" y1="6333" x2="7917" y2="5667"/>
                        <a14:foregroundMark x1="7917" y1="5667" x2="3889" y2="11333"/>
                        <a14:foregroundMark x1="3889" y1="11333" x2="694" y2="23333"/>
                        <a14:foregroundMark x1="694" y1="23333" x2="208" y2="40111"/>
                        <a14:foregroundMark x1="208" y1="40111" x2="5139" y2="86889"/>
                        <a14:foregroundMark x1="5139" y1="86889" x2="5208" y2="87111"/>
                        <a14:foregroundMark x1="7083" y1="64444" x2="15625" y2="38889"/>
                        <a14:foregroundMark x1="15625" y1="38889" x2="26042" y2="21111"/>
                        <a14:foregroundMark x1="26042" y1="21111" x2="26042" y2="17000"/>
                        <a14:foregroundMark x1="34236" y1="21889" x2="17361" y2="18556"/>
                        <a14:foregroundMark x1="17361" y1="18556" x2="3056" y2="20000"/>
                        <a14:foregroundMark x1="32917" y1="14000" x2="26458" y2="13000"/>
                        <a14:foregroundMark x1="26458" y1="13000" x2="21042" y2="16222"/>
                        <a14:foregroundMark x1="21042" y1="16222" x2="12153" y2="40333"/>
                        <a14:foregroundMark x1="23125" y1="38444" x2="22500" y2="27778"/>
                        <a14:foregroundMark x1="22500" y1="27778" x2="20972" y2="21333"/>
                        <a14:foregroundMark x1="20972" y1="21333" x2="6667" y2="10000"/>
                        <a14:foregroundMark x1="6667" y1="10000" x2="5903" y2="9667"/>
                        <a14:foregroundMark x1="38611" y1="6222" x2="4167" y2="6556"/>
                        <a14:foregroundMark x1="4167" y1="6556" x2="1181" y2="14333"/>
                        <a14:foregroundMark x1="1181" y1="14333" x2="1667" y2="29556"/>
                        <a14:foregroundMark x1="32847" y1="78667" x2="12431" y2="82000"/>
                        <a14:foregroundMark x1="32569" y1="71444" x2="20694" y2="85778"/>
                        <a14:foregroundMark x1="20694" y1="85778" x2="11806" y2="88778"/>
                        <a14:foregroundMark x1="11806" y1="88778" x2="7639" y2="86778"/>
                        <a14:foregroundMark x1="7639" y1="86778" x2="6597" y2="85444"/>
                        <a14:foregroundMark x1="16597" y1="72778" x2="12847" y2="76667"/>
                        <a14:foregroundMark x1="12847" y1="76667" x2="11528" y2="84000"/>
                        <a14:foregroundMark x1="11528" y1="84000" x2="19444" y2="90556"/>
                        <a14:foregroundMark x1="19444" y1="90556" x2="32014" y2="85111"/>
                        <a14:foregroundMark x1="15903" y1="64111" x2="7986" y2="60778"/>
                        <a14:foregroundMark x1="7986" y1="60778" x2="3194" y2="62111"/>
                        <a14:foregroundMark x1="3194" y1="62111" x2="2361" y2="63889"/>
                        <a14:foregroundMark x1="11250" y1="63889" x2="8056" y2="70667"/>
                        <a14:foregroundMark x1="8056" y1="70667" x2="8056" y2="71556"/>
                        <a14:foregroundMark x1="9861" y1="62444" x2="10278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6873" b="6392"/>
          <a:stretch/>
        </p:blipFill>
        <p:spPr>
          <a:xfrm>
            <a:off x="0" y="123825"/>
            <a:ext cx="4991100" cy="6638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pic>
        <p:nvPicPr>
          <p:cNvPr id="8" name="Рисунок 7" descr="cid:image001.png@01D122E3.71D4B120">
            <a:extLst>
              <a:ext uri="{FF2B5EF4-FFF2-40B4-BE49-F238E27FC236}">
                <a16:creationId xmlns:a16="http://schemas.microsoft.com/office/drawing/2014/main" id="{028D31AA-D07F-4E7C-9C12-270D0A4E4C04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6887"/>
            <a:ext cx="1258595" cy="22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693F2-5CD2-49BA-8EA1-E72E14CE91DC}"/>
              </a:ext>
            </a:extLst>
          </p:cNvPr>
          <p:cNvSpPr/>
          <p:nvPr/>
        </p:nvSpPr>
        <p:spPr>
          <a:xfrm>
            <a:off x="4421438" y="2570142"/>
            <a:ext cx="7438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ВЫ ЗАВЕРШИЛИ 4 МОДУЛЬ КУРСА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SalesWorks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(WEB-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модуль)</a:t>
            </a:r>
            <a:endParaRPr lang="ru-RU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9E69C5-3FA9-45DD-9E9A-1C3463938AAD}"/>
              </a:ext>
            </a:extLst>
          </p:cNvPr>
          <p:cNvSpPr/>
          <p:nvPr/>
        </p:nvSpPr>
        <p:spPr>
          <a:xfrm>
            <a:off x="5686416" y="4270066"/>
            <a:ext cx="5189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Вы можете перейти к изучению модуля №5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24F086E-0200-4954-BE21-616DAC3F9247}"/>
              </a:ext>
            </a:extLst>
          </p:cNvPr>
          <p:cNvGrpSpPr/>
          <p:nvPr/>
        </p:nvGrpSpPr>
        <p:grpSpPr>
          <a:xfrm>
            <a:off x="7353180" y="4749216"/>
            <a:ext cx="1855711" cy="338554"/>
            <a:chOff x="9355214" y="6099989"/>
            <a:chExt cx="1855711" cy="338554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0EC60863-C93C-4254-8845-07D494F7B04F}"/>
                </a:ext>
              </a:extLst>
            </p:cNvPr>
            <p:cNvGrpSpPr/>
            <p:nvPr/>
          </p:nvGrpSpPr>
          <p:grpSpPr>
            <a:xfrm>
              <a:off x="9355214" y="6099989"/>
              <a:ext cx="1855711" cy="338554"/>
              <a:chOff x="9355214" y="6099989"/>
              <a:chExt cx="1855711" cy="338554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91B30308-8114-40FF-A66A-9249D40A6873}"/>
                  </a:ext>
                </a:extLst>
              </p:cNvPr>
              <p:cNvSpPr/>
              <p:nvPr/>
            </p:nvSpPr>
            <p:spPr>
              <a:xfrm>
                <a:off x="9355214" y="6099989"/>
                <a:ext cx="1855711" cy="338554"/>
              </a:xfrm>
              <a:prstGeom prst="rect">
                <a:avLst/>
              </a:prstGeom>
              <a:solidFill>
                <a:srgbClr val="76C5E5"/>
              </a:solidFill>
              <a:ln>
                <a:solidFill>
                  <a:srgbClr val="76C5E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B31A3B28-E2F1-4D51-8507-4E977E9298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97266" t="599" r="878" b="96726"/>
              <a:stretch/>
            </p:blipFill>
            <p:spPr>
              <a:xfrm>
                <a:off x="10839451" y="6149564"/>
                <a:ext cx="301228" cy="2314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1BF78E0-9695-4B39-8990-F89A1475FC65}"/>
                </a:ext>
              </a:extLst>
            </p:cNvPr>
            <p:cNvSpPr/>
            <p:nvPr/>
          </p:nvSpPr>
          <p:spPr>
            <a:xfrm>
              <a:off x="9355214" y="6099989"/>
              <a:ext cx="15497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latin typeface="Arial" panose="020B0604020202020204" pitchFamily="34" charset="0"/>
                </a:rPr>
                <a:t>Закройте окно</a:t>
              </a:r>
              <a:endParaRPr lang="ru-RU" sz="1600" dirty="0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27CC186-F9CE-40A3-846B-DD1C60C60A1D}"/>
              </a:ext>
            </a:extLst>
          </p:cNvPr>
          <p:cNvSpPr/>
          <p:nvPr/>
        </p:nvSpPr>
        <p:spPr>
          <a:xfrm>
            <a:off x="215900" y="6576625"/>
            <a:ext cx="2195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2019</a:t>
            </a:r>
          </a:p>
        </p:txBody>
      </p:sp>
    </p:spTree>
    <p:extLst>
      <p:ext uri="{BB962C8B-B14F-4D97-AF65-F5344CB8AC3E}">
        <p14:creationId xmlns:p14="http://schemas.microsoft.com/office/powerpoint/2010/main" val="232731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E965042-B319-4C7D-A505-A6862A4C2488}"/>
  <p:tag name="ISPRING_RESOURCE_FOLDER" val="C:\Users\egrushikhina\Desktop\Инструкция для мерчендайзера_SalesWorks_сентябрь_2018\"/>
  <p:tag name="ISPRING_PRESENTATION_PATH" val="C:\Users\egrushikhina\Desktop\Инструкция для мерчендайзера_SalesWorks_сентябрь_2018.pptx"/>
  <p:tag name="ISPRING_PROJECT_VERSION" val="9"/>
  <p:tag name="ISPRING_PROJECT_FOLDER_UPDATED" val="1"/>
  <p:tag name="ISPRING_SCREEN_RECS_UPDATED" val="C:\Users\egrushikhina\Desktop\Инструкция для мерчендайзера_SalesWorks_сентябрь_2018\"/>
  <p:tag name="ISPRING_LMS_API_VERSION" val="SCORM 1.2"/>
  <p:tag name="ISPRING_CMI5_LAUNCH_METHOD" val="any window"/>
  <p:tag name="ISPRING_ULTRA_SCORM_DURATION" val="36000"/>
  <p:tag name="ISPRING_SCORM_RATE_SLIDES" val="1"/>
  <p:tag name="ISPRING_SHOW_MESSAGE_ON_TIMEOUT" val="1"/>
  <p:tag name="ISPRING_SCORM_REPORT_STATUS" val="3"/>
  <p:tag name="ISPRINGCLOUDFOLDERID" val="1"/>
  <p:tag name="ISPRINGONLINEFOLDERID" val="1"/>
  <p:tag name="ISPRING_CURRENT_PLAYER_ID" val="universal"/>
  <p:tag name="ISPRING_FIRST_PUBLISH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compressionType&quot;:&quot;LOSSLESS&quot;,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COURSE_TITLE" val="SalesWorks_СКК_1_Web_Zapusk i autenfikaciya"/>
  <p:tag name="ISPRING_PLAYERS_CUSTOMIZATION_2" val="UEsDBBQAAgAIAMtImU0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YcDZO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NhwNk5zanLmpQAAAIIBAAAuAAAAdW5pdmVyc2FsL3BsYXliYWNrX2FuZF9uYXZpZ2F0aW9uX3NldHRpbmdzLnhtbHWQQQqDMBBF957CGwhdh0DXpUWoFxhxKgNJJiSj4O1NRG1p02Xe+3/CjIooQm6MuqprBZPwUyCIljChat7vbCPMeHVkQYhdwoJxz5VMbhhm3waM6GRT+gUmpvwPPz5vDSznoHjEC6Zc6MiivpQKm8klBzONG+sWj9qQJcFBNV88R9FBb/CGS88QhscZ2Jf+q3M3LTdZvPOA2ge2XlTzgap0suPuK1BLAwQUAAIACADYcDZO847KM8oFAADJHAAAJwAAAHVuaXZlcnNhbC9mbGFzaF9wdWJsaXNoaW5nX3NldHRpbmdzLnhtbO1ZX28TRxB/z6dYXcVbsRMILUS2UYjPwqrjpPbRwlO08W3iK+e7092akD7lj1qoggBVoFZtKW1V9dmAXUKI06+w+xX6STpzd3b8JzEbGlJQeTDEuzO/mfntzOyNL3XxZs0mN5gfWK6T1iYS4xphTsU1LWc5rV0xcqfPayTg1DGp7TosrTmuRi5mxlJefdG2gmqZcQ6iAQEYJ5jyeFqrcu5NJZMrKysJK/B83HXtOgf8IFFxa0nPZwFzOPOTnk1X4T++6rFAixEUAOBTc51YLTM2RkgqQpp1zbrNiGWC546FQVE7Z9OgqiUjsUVaub7su3XHnHFt1yf+8mJa+2BGz05kz3ZkIqisVWMOchJkYBGX+RQ1TQu9oHbZ+pKRKrOWq+DuxPikRlYsk1fT2plJhAHx5DBMCB7FThFmxgUSHB7j1xinJuU0+hoZ9NkS8+E0WJDhfp0BaN9ajyRnN3l3IVoyVx1asyoG7BCkKq1ljYWSntNLenFGX7hSKkSuKmsYeaOgK+nMl/SyXjT00sKl/NwRNV7Hij47nS8cUedz/VI5bxzVUnF69qgq85fnimo6l6/N66VCvvjJgjE3VzDy8/ta4dH3HHIq2Z8vKcgrt+73ZUWnzOarLncHkiNgHMrcpv4yM9ycBVm8RO2AaeQLjy1/Wqe2xVcxs6EbXGfMmw48VuElTNu0hqmo7cNFgOAaGOupiXPdmrgw2Rd9MjLfE9nBjqYo57RShfrhnfTvXelIWahJK9y6AbXJBsJcqtt2ue55rs/3K6h3sevEITCpJdfpKyz8ThZd2+wyxmqLzCzSGutpOuXrlpMDyQmNLME528DlnMccUqYONDqLA7+VLkBQXwy4xcMGl4ulp32L2gTwoBMzMlse4rtSpT6wGPSux0eL3aWSEd+JhngqWnJN3hbbckPeIXIN/lgXe7DcEG2xLVrRYUQKhwL9Ll6Czq5oyHW5gYBKWj+B/JrYUZb/McbfFjtK8j/LWxgNaoTBiacQmlJA+ukatWwlI78CUS/khpLst3KLyK/EXuSRaIFHQNtz+DwBspH02NG/gJc9cHYXZeVatNACyZZog2JDfg0kbBO53tn5E/Rb4pnYI6DTCmNuXFTy6RHogX10SzQBdRcxng8nxkYE++G+xSYEAAy3xC6soTD8+QJDI+BMg4gmqG+iT+IFeAoZAkSJZkLJqwfipbzXhY2da3SAw9xsy60+YBJSMBiK3AQJhLmNDMfMxm52Yopg95EgrlPlQj6rL+SLWf3qqRN2eQT7x+MppiFa7uTZbYBTZ4NEB9zCTNuDNGhFmTyQsriMjiNMC1JhU96V32A/6UGWW4njTFHYaUfdB7Z2wj7xFA8dg5J3TihxVX3FvUbYNZ+9BSV11CoaHdCbr6fXKKHjd7BbRlHWw7GEZXSsVJ18sXVoD/tkEz4v0Sw+C+DygWSP8CY+oyaK7YBOG26uhjq7hwTdCM1geTcGTOEFu4FOyztoD9Mn+gf4vwdu7MjNhOK1vo8Yu9Huj3XIieOwOz5x5uzkuY8+Pn9hKpH8e+2P0yOV4hFh3qaW05kRZkbOY8qaA7PfK/QOneaU9Y7q6YjJTlnzgPlOWXdwylNWHJr1XqE5YuIb0s25fg0GIGb26OfR6vSMkf8sb1xbMPSrRj9AmGDDo0IqiWPMwVNNON29tUPNI3EfBpv74oFiu7sPc8VD8VBVWvEp4KH4TW1GET8oyT3u68c9Y8LAVCDvKpp9Fj4mYVu/FbV3bLHt8LLahqssHjFOrGedQGWdUHX865k/Kq83Ux2vdVbvSFv5v/L2/kemd/NHJvFLOHBvAjPrcktJ43to9DjN4hS4G7V9fOId4FPeU7zM9oAXfMxtYgyK8T7Gayi8jJ6E00BL8XF6B5zeQobe2JXy6nIr67P5S3OF7PtG/18xGH3rvqHoeyXR/Zm//9UX7tQsx6oBrbZlsu77ssy5yfFU8uCtsTFA63/9mBn7B1BLAwQUAAIACADYcDZOeMv84n4DAACdDAAAIQAAAHVuaXZlcnNhbC9mbGFzaF9za2luX3NldHRpbmdzLnhtbJVXUU8iMRB+91cQ7l3OFQ9NVhIETMxxak7P9y47QmO33bRdPP79Tbct28KucBITOvN905nO16mm6oPy3gakooLf9pP++KzXS5eVlMD1KxQlIxp6GVHwkN/27/8sFv2BhQgm5AtoTflKGYu39SgCs0prwc+XgmuMc86FLAjrj7/d1z/poEYeYwlM61TOO1lCs01yNRqNpqdQ3B7J1WRy2UlYiqIkfLsQK3GekeXHSoqK5ya1S/Ppoq23JUhG+Qcir5Lru1lnEYwq/aChiHKaX8yTeXIapZSgFJiUbmaTZPLjKIuRDJjfaTgaXg8nJ3Karb5uzB5tQxXVNW2UjC5Hwy5aSVYQH/J0PruYXXbjOUaPu/JlXpag4a8+WjmKfwsyDj68wXyuOhmirMr/0Ugpxcoc6B5nZD5HOUyQHK8fEmY35nOUYAoyGx0VpGI0xzYImVspfjefLnDXWbqv4ZBIzd2Wgj2bJuxND6OQjMFYywrSgV9Zn1qLz6dK42WC8TthCgGhqQE9Y4XPpFI+TGxrcL/hk/I8ADlDg3gTrCpgavMNgLG9wU+nd/VcCfPb2YIEJWycMciwMTbIRzzWA2RgbJAvpltPnG0P4Psey/F6uCOumV+fPnqBE1z68/Ir7zU7LcwtV8HWzuAxhchhXMvqlRZgupYOaptNaXCQU8rJhq6Ixnfpl8Fl2xcNpUoHe3YntHZZpZpqBm1qW4pKKswF3W+uWNe4Fo+l2HdDTfQC3rVHx8amJ+axCKVQr48L3YXbHZtd9zQ+Jbf9gsgPkK9CMNXvOR5ePwxjH+VDhhnW+JSCfODv4kQOFxrC+HURXWBhb+CpcKI1Wa4LTKmrgt2J2sa29y9127Y1lldFBnKOeqDg9RjbLG5NV2uGv/qNwifkMaHDaZl6jeE4oTu5BwYnACByufaXwS6sp6iYpgw24EdKYKgL7qosVXh12uo14oolGVhO0qObQI1QQlzsaCG8YV4inmWhI5a8CxxrXpNM1ZVFA8XP9iZyNO39kDRiDedjvXZKigKjv+0EsVfRcZJKixdNpHZBm7WrnWxgwmlRDyB0BNu3eCyHCVG6Y6md/hgO7E0K5s3aBVOe0OLpopgpO07aKLVnf8S+4vUcM1qYv9HCEVvbz4I34CdsM0Fk/riDRI9Ci9uysUx8NuuJjaO+KHU6CEy2P7tO4Hf8t2T8D1BLAwQUAAIACADYcDZOSzV2TcYFAABTHAAAJgAAAHVuaXZlcnNhbC9odG1sX3B1Ymxpc2hpbmdfc2V0dGluZ3MueG1s7VndbhNHFL7PU4y24q7YBEILkR0U4o2w6jiuvbRwFa29k3jLene1OyakV/lRC1UQoArUqi2lrapeG7BLCHH6CjOv0CfpOTtrxz+JM6FJaCUunNiz5zs/35xzZs9u6sqdmkNu0yC0PTetjSfOaYS6Fc+y3aW0dt2YPXtJIyEzXct0PJemNdfTyJWpsZRfLzt2WC1RxkA0JKDGDSd9ltaqjPmTyeTy8nLCDv0Ar3pOnYH+MFHxakk/oCF1GQ2SvmOuwD+24tNQizUoKIBPzXNj2NTYGCEpqWnOs+oOJbYFnrs2BmU611jN0ZJSqmxWbi0FXt21ZjzHC0iwVE5rH8zomfHMhY6M1JSxa9RFSsIpWMRlNmlalo1OmE7J/pKSKrWXquDt+LkJjSzbFqumtfMTqAbEk8NqIuUydBPVzHjAgcti/TXKTMtkpvwpDQZ0kQawGTScYkGdgtK+tR5JRu+w7oJcslZcs2ZXDLhCkKm0ljEWivqsXtTzM/rC9WJOuqqMMLJGTlfCFIp6Sc8benHhanb+iIi3saLPTWdzR8R8rl8tZY2jWspPzx0VUrg2n1fDXLtZ0Iu5bP6TBWN+PmdkC3uoaOt7NjmV7M+XFOSVVw/6sqJTZYWqx7yB5Agpgyp3zGCJGt6sDVm8aDoh1cgXPl36tG46NlvBzIZmcItSfzr0aYUVMW3TGqaitqdOKgTXwFhPTVzs1sTlib7ok9J8T2T7O5oyGTMrVagf1kn/3pWOlI1Is8Ls21CbdCDMxbrjlOq+7wVsr4J6F7tOHKAmtei5fYWFv0nZc6wuY7RWplberMEeFmZdjSzCxjpA3rxPXVIyXWhsNgNCK11EWC+HzGZRQ5uNpacD23QINC3ovJTMlYYIrlTNAGgLe9fjvcR2Upni3/EGf8FbYlXc41tiXdwnYhW+rPFdWG7wNt/iLcm+BByo6Hf+BjA7vCHWxDoqVEL9BPKrfFtZ/sdY/xbfVpL/WdzFaBARBcdfQGhKAelna6btKBn5FYh6LdaVZL8Vm0R8xXelR7wFHgFtr+DzHMhG0mNH/wJedsHZHZQVq3KhBZIt3gZgQ3wNJGwRsda58ifgW/wl3yWAaUUxN64o+fQUcGAf3eJN0LqDOl4NJ8a6VPvhnsUmBAAMt/gOrKEwfH2NoRFwpkF4E+Ab6BN/DZ5ChgBRvJlQ8uoxfyMedtXGzjU6iqPcbIvNPsUkomAwFLEBEqjmHjIcMxu72YlJqt3TBHGdKeWyGX0hm8/oN86csssj2D8eTzEN0XInz+6BOnU2iNzgFmbaLqRBS2byQMriMjqOalqQChvigfgG+0mPZrGZOM4UhStt2X3g0nbUJ17gpmNQ4v4pJa6qr3itEXXNl/+BkjpqFY0O6OTr6S1K6Pgd7JaRzHrYlqiMjpWq0y+2Du1Rn2zC5w2axXsBXN6X7BHexHvURLFtwLTh5Gqos3tA0I3IDJZ3Y8AUHrDr6LS4j/YwfeQf4P8huLEtNhKKx/qextiNdn+sQ04ch91z4+cvTFz86ONLlycTyb9X/zg7EhTPBAXHtN3OUDAzcgBTRg4Me4fgDhzflHFH9XTEKKeM3GegU8YOjnXKwKHh7hDkiBFvCDvrBTWYeKjVg8+i1ekZI/tZ1ri5YOg3jH4FUYINjwqpJM4t+48x0Tg3MMWU3+EY85Q/glHmEX+s2OAewSTxhD9RlVY895/w39SmEv6Dktyzvg7cMxgMzAHigaLZl9GNETbyu7KhY1NtR8fTFhxe8VBxal3qFGrplOph37HeHlkQsoROph7eanfeZet4T5VyVoX79VlSojUbQe+fG73j50b8l2iG3gBm1sSmEuJ76OQ4oOJgtyP7Ot7EDvApHiqeVrvAC965NjEGxXif4TkTnTbPoxv8luId8jY4vYkMndiZcXiplfS57NX5XOZEa85WK7r/Yaf6t/TJX91XDH3vFLrP6fvfXY3Bev+LwKmxfwBQSwMEFAACAAgA2HA2Tnd6KenHAQAAegYAAB8AAAB1bml2ZXJzYWwvaHRtbF9za2luX3NldHRpbmdzLmpzjZTBbqMwEIbvfYqIva6iLSGl2RstWalSDyu1t2oPhkwIivFYtsM2W+Xda5M0tWHYBl/wz+d/PGM8b1cT+0RlNPk5eeveu/nvcN5p4DSjdvA91PmI3jg90rxewXPdAK8FRD2k/Vh6lg+fBGUcic602D8ZkNqzi9B9WDOufVoSDorQNKG1hPaX0F6pwP+CxE5JHRPyqlzsjEExLVEYEGYqUDWsY6Jvv7rHT7AHYwvqC3TNSghM43mapvdj5KdjPM+yWcCV2Egm9o9Y4bRg5bZSuBOrU/yZGz692UtQ9ry3R2Ae397lwQZ5rc2DgaYfeHm9jJfxOCkVaA2nuIs8i7MbEuasAO75Jmlym2T/QQPjYUF7dFvr2nzQaZzO0sSnJatgUKX7ZX6dz0JMWK9BNQfBj5yBVzOWjORsD2pglSxs0HkAotzJCw5QKqxcRYZo6gaJcmSrWlRHLl+4QXJus8527N/oGsa0QLU6/xU/3PCZQTGCa4a9a7Yhbm0z1lsu6AyGvNy6F/WR6gucEqm4SGiSWtyexWA3pt9q3PzF5s3UFtQzIrfd050KaNtNQD2INTqBGcPKTWM1m88fv1OQWy8vTjJs9YerwztQSwMEFAACAAgA2HA2TmFlyq98AAAAfgAAABwAAAB1bml2ZXJzYWwvbG9jYWxfc2V0dGluZ3MueG1ss7GvyM1RKEstKs7Mz7NVMtQzUFJIzUvOT8nMS7dVCg1x07VQUiguScxLSczJz0u1VcrLV1Kwt+OyyclPTswJTi0pASosVijISaxMLQpJzQUySlL9EnOBKi/Mv7Dvwu4Ley92X9ipoKtwYcaF7Rf2XNh6YS8Y71PSt+MCAFBLAwQUAAIACADZcDZOviN4XeIaAAAjMQAAFwAAAHVuaXZlcnNhbC91bml2ZXJzYWwucG5n7Vp5VFPXug+gIFXUqlRUIFqnWpHBygyJqNVaBVRQkCm0EZExMiQBQghIe/EqEO2thDkqyqCSiAiBhAzUmmgDRMsQIATUNIkQkxAihMwvYO+9fWu9t+77//lHVtbZZ/++af++b3/7nPP3E0FHbD7Z+AkAALA5+s2hUwDAElcAwCJ9maVp5Oc6X6Ppzyzj1JEDAEKf/aTpYkl8QGAAANCCXa77bqnp2vriN2czAICVTxZ+ZixY4zkAwLXj6KGA0KwYKd+IfayN5iqURLu6bzbabNlx+MfLd17TUr7//f3On3aYB5Rs23bpwNenElcGfHtnyanAK0/Xtvy87Myy0IGMT/a8CBl1HL1S0F5+5fc7yyy/uNNyV9NPlktqOWN4qkyVy6uhquBzfoQ/rvM7RRoPbs87f7y4R6bvebpPP7SelqWwwBtqrnrmTpHWYwT0XHOTqa+a7Pxvjx5yv5I9alkMNPTI23ZbmIbHfky0hUaYM1GGaSxvqZlpRHbK/er2WJ3cqDWOLvgIWBNKyarPI96hrDFdbA5ouxpPkwnwicQlpstvTkjfVMhMAXylc8x7J7jYQGZtJ92nAGMmycrMFWYmDaknVW8c1mRiw/ru+8r9fq8hHlyyAgDo2M6/ivjmd/9Ub7ysWvkNkrbyU1PkX32W6TK85aRqXigiZ/Se5mfzjjAAgPzIF9TwokN8Aa5K0uceBhenABcFH1VdcvgpExvZ1+Ar/k+CyzJdRrc8n/FCq5YH+yG8sVZgbS5qfOHW5m9Vtx1+csKGmAmGltlR4GLJ6j+l/2/D+mtWE3pqcJ/2RxXEb74elvc9aGxgxosawMiaX+4CmmMDE3HZ2ylBjEa82WwuZhpLl7zpBmu7r1rJNSOIThxFluvweSwAwNgzGfMY+PuPV+JclW1EzJ9SzpukvJzoyJrXaR3RxteQyM+ZORVh5KSlxTk0uiTexVE3hnJEo6USZ0fdcPBjNq36v9sGZ4SPF6AlPGfHXL0nqDZM/iJmZWo7LunmV+j0Oktfds7sStn5kbgT+3hOdCdlAdYvgqZ7hgWNM4V5LA9cNhzdS4+qH6KkR6fUtfsCwxxUw7L3zul7PGkQZ+7cbzRBVPNXDzhPEXkpREuMIOpnSJaxTjIkTlJa41pqhDNeczD9nLTFRclq/y23asqL6caFtxmE3mcJ9wWN0mLkANKehfAVeJ0hpZxFgmSjsq6JwfbSFr8g4ibX+gstK+1WgWck61dBdINXi+SYyesQ9VuBxJkOxOGWzVwFRtGccRANEQt+eVIkTPR1h7VRU6lS3aRWOOOCuXAWodend7b7oq/88RuiHgp6GmjOnEv3T60X8/rEg1m5Q9DbQ01C5xIJLm5Ko7AnsIKVuguk07gqlgShZkNlInn/X0g0d1BUwNjLGI7Km552Dyvr3HuxAnf/2rRpofa5Nqnd3zZmz6JtLtAMm0hKnNCFRFlxKjGmCS5JalaOclNULU6R8iXYgsBmz1WEJB5cLyTz2FXdxtuETRaayXYnHAswxUjrk6yQZLTUQHg8e85tZ2xGKM5zwgUn8fIkoSipNqNMsqAjCVKl3yNG0gLd6aWoByE4z8K+3RbMUe7dOMP5Tk2eHQ/zRksGSuw82TAOzCEppcGZ2A4vFqbl8PNbrNexVZL8k26vfoSQs+a7sf5kAo2uI1NTH6hoq5zYydz7QowBB2wO+Q7q5Gl+uJdYPq3TEphFleAyPUeO9sNo8jqjCqD2LB166TUfptojeSiaQPGrdzOui7e2m9V1deFxcpU/MZGqdgvnNLAlLERZXKJaYT+u0L1tb+u5L0f6MRH+YNVkH3eLuamkjv0k+1q7BZr/cAUocTU9OyzTcbNT4dXem993+tk4lQWwzj9sHbLZX7baDXbfchSaH21xl81mq9pk5ZDCGp92dfTrjVGwA8/Ss/0vVpZmhzGGY8bTqpVCqW6wc7gPYvOsLBtebGteL8XKcUKWorkUXUGyXhYmShkXxtAgDqx0Zw9uLxkN6cwbDVLpEfytfSNuZaxJuAVzxz6nibD95VZGWzvQjATrEpaZNWHliKZb27F3bo7RDUr38iQe+Et27F7uqozccGfuo6rgb6J2xybT6OmbnLnRoKOnSBlK6+sh0b6xA9D7MkGOfcrtJ+n8UvHgzHyyzEjlvB6c4YlZhBRpdrG1HQAwvZdLvQA+t2J1WQHLb3+0VfEny2bhpminuj+sgVtc2/n9L497Zp4XKNA2d5j7LziGn74w4kTqoUdhzorSKeyuESGjkUqwDFKm8NOq2Y8ECIgMUwGZgM1lx6lFfsVxxDHmaIzN8BkWiEjqkZQmjLIeSdOS4Q/g0dT+aHGDZZ07JuI8pdenSEA+hWOlDQgj6vvkdlml8CQeFBM3KttlCou7OXPvQ8xrnCMk1dIo0M7OHktujHXdQ49OvfJZGI0YfD556Gzo5pFfi4SaSpL1jjBzpm7XNcXzkt4cto87nQBME6aPI/if2FXFMbtC+F6xodfGfr0qJDtw7ssUnU50uXdX9rtUXHPKIAKRcl+EZUmy3pVI3TkVB8lK+OV80z5EuoN6mffMbt0A4PVvuoR8V8uNPHZ/PnRDebKlKonPOOc/XW7FZgsVhHeZftDp1hWXE/NPt9xtj1Z6sNpWPPYApkBQ3+OrpCkuQK8+xct5RZBiWJxM7Y2LsSHXd4/rEm7Eqf1ZoEvdN7KrePRcuk9pi1E41oMPrUjl6fRzmgRftgqOGUiDlcbH5J2ly/CaCFJcWzPUCdsvWVJ8ZXl/w86y1a6rDLvtj+MjOtZYe3z3vdr2+uDEjfLCbkSnxra0t2HLqPAM/U3a9tgBONTX1lU0O6VV7N4tgF3sId2aOyvhpgdr19pVsRhrudKsmD3YgkFBBopfK56+IRSJj7Q2xxk0CqTaL4oG8W/Avvxvlamsm33+Yl6cwS8fYnNRVPB07wuCGfs9IYU0hoixuexROC1Mt+nwlN9zxiVdi7Goyl4NshS3EX3K2PoUMaw0Kdsqe1yW23W/uy/HtU3iRYxyLHxkyqEYCO9BHJNBL3NgneUReY8dX/SyQA4cREWEmOWoh60+dqiiT6nxKlt2Wvyo3dfqViWpM0UqrW5vzYWItNCIvOpCofZ8JCvcsWGnZfH2Mz345C9mVa4iyK4myKpsowBiDDcMPZ23xQaeCKcR4TGjupO9vQ0+7W7fxaSuXVsm3/3lgLCFmMCDjij0o2vN6nokBHPmDPyKS4MPijGs6rrHeiJSePPUC+Ul3NmTFwFmlonpC1RRHVzY+NTR+t1KccHBPV8tLY2bTvOGoTrH24gBL5gEYVm2rWsiCqoeZKA33BnYq9zfZCmuCpjdu3pjoaYSbDngziB2n0Ha96vYwgQUWyjzapA6eYgvoJ3b2bBfuhFqTZ59ZApd1AzrJ0CBJPgDz+MWXbvFDwcMib5xNIJlQRWvPRmG9m3gteaCbXxYXcIkPku5v31kaKHANJnVvem20xFLAoxHMIKT4XZKcXDSwM4th3sahVP/sLMNSOz03tHDTvn8l0c9Ilh8Mjj65Evou/i97V9FDjlsuUOjj6k0Gqmq30ME9X7aZs58b5f1hozm3M9Z0YNVK7ymap+gaoGU9jY7XIOaPYObwMKxg39ly76ice9oS3C/b6vLejYgxRaa9bupzTjMeCvCobn8v6lDNoaJ5Mvsgnlwc2YnnPP6B/GRv3ZN/e8+sWPfjFdeV8weeQ5ZuaRY8KEpGoszLYr9Z6Zp+bvJ66UJCPR7lPrGlY3zUQLumjUPMHt+HDepYQIVf3ghN7rO+RWtrQXy1T6HFhu636kXiraxBaGMDndr+oGf7vlCipaZ6uLFYyZJ1+6gxtJBfG/x9b/2SQd/kqWx1Zni6iN/LRArj5JZe8T9NRmOf91jfLdNOpKqg5F92Xf+g+CpmI6Dl2SK37Lh4pp/CQ4OUJk7yg6o5v+Yy1R1745G1pZuiV1ohBULMQVsrl2YBPh1rcl1QH7WglLA6mDGwoQ3NetcQfrJ4MXGOpzrMOftHZupXJhduv3/KGFhewDs91vo5wCXd34EfQR9BH0EfQR9BH0EfQR9BH0EfQR9BH0EfQR9BH0EfQR9BH0E/f8CqUIX7zEC/VQTBhTPYc5716KYsaX/UehOq2KiepoYrbuL1P36FJLFjnShvR/xhOgqMO+ZWfBqeBd8DK7jS80BgC8g+vFVUblqXm0kczUxRxk56mZJkh8bn3+XDvyZroNhyFRi6WkBgz4/5tvOk8yxpBvEVFlhVfHz4E/siHmKu8KAAYcX7K8dMPxS2ZzJCGIyRC1bP5q2BEn8/hQS73AqYEoIKqUGT9EatXcoxJUmL0J/fLfylbA+9QhSa7I2zMOCn8xVb2PiqLMp0vYOXzg+UzW4ZefSYu3MOQLvJR8EALy6Iblfi4H45m0+ot94ADkh7U8ponD5YUXV61zJNbQoOGkVAJAlnJFsVROUSdv4iA4UH73wlNcPLjZAGVz9QWqpBaBcveQwLaekn4/UZvJey+AmLeaW06H8OaAFIQWoLMpxsAI83BH7x1pXGVZGW3iEXXuvQcHKx6oX4eFrXWes7VRHkBCHz2OrXz5R0bIUryLp+jevOdQGKk35ynfi8QNPDmq+Dx/VrnxVRctWTOON0zck3vgio4GP5cD5yH60YvpIXiYK6Dcvk1Oz5ncDqY9kbmwHSknbXFpap+yJ3NgtnROxns4MU6LiUXyhtJLrj+gcZaVX41j+HHADT/e4+4T27Zx/hj2AUZl/PZjRASZrp1abCY6XFUx76qRXrSBaTU0hq+0Th7a+tUoXq3pbtzKzpBTV66SgK5/bwzrpU1GQWrGP3L2DqGbvx2RAnFUBT0vOn6DDOqGklnZl2km3O+1u7cjO49I6QuQllsr4qk7yZX60DEk13BKWCahjhkd8dpxotq8JBRr/W+pEa2oN74UUNdScsYmMtgCEWduplxRr60xr/alr3x3Lwln4BGUiie3LP5JLfvNzSnpXHADjHYsX+2dJJY6YT74z/PBknW3iTbDlvLaMh+SDKI7rj4WXHzizp9UpkoXKHgsra37Rkn38zHz4pae3hM5055cPzIvy0zz4tHi+D6XeU0fBJ+LAh0kwwKsvzbbi89MwC/wxZ1bUrHP1KBTKyCMzzoZ9F4V+5AJNh5GsbQFZh0Bwq1usgf/SJ4GLBQ+IYYSqVN4a7y+D7MNTJ7oypmqxSRPvYePZilosZubNE6MAE4N6Mf5PTzlkOHlyh+J2ptYSQPBBMhq5e6H35JQ4r5J8RaZfCSvVxJP0BjOovwOK751JktuTA5Li1fD8XuLud61dbJrmZ4D4pc2AePNDGpAy/3Ah+m48VUdHKmO4zxfReX7cG85hvYYZXtA75v8wavi9rYaX74fwGBjl3ZZF14ve+ZRVktV3eaoHkfH+0Sr7nsXw13wVm8uhGAUiyMzVqxz9c3xU7qCKejeaoCRCdDfmSqpzmkOVSJsvMFN1QF6MUWj8A1XbQRMNekjanj4Y94twiVyZArNjURD9nrE+R83qUiFIiiQ3kw3MAIm1WSkgfFGfuonVfgbLzRkrbXLk8NM9X5oycZld/JBNhK/yiArZhOzjWgT1NWxq5ATEosGgkvwWeVrahMVh/WpjD1D/UrQB05ILAZ/jGqcHV3HIBJFcW/R40QvcaLDDsUD+LEWEW+TVbKgxawB8nv+INTVnA4iCE/JPGlM5/YT9D9lZ/Ja8tYJZ4wxkjzKpUozbeLGvX+Me2uy76htxE6o57QKqNZoXDTR6b1tarPn1ouegnhQzN6w8q0QGKtX22Ouz+8qaiPwBB57zbEdNQxXNMVoiu39wSfFXEsvmJAHWF8G1YfsqZj1Xlc7briU0HOjW9O9h6WyKR2jCUj7z4tu0ND69wM2eOuawtFhdNE3DvBsyngh9LssrR2hrm3ETcXqsPpff4UdDLFKFGUpKOQ5fob3Ua1o8s/z7fbauouCfh5JwqRVowlpX5k4Qk8zPk7R93VSQkHKfVup5bUjrcx51NwZf3NR+limdUFXKyD+ZMztq4IQpBJabGr3Nay63dPoEW+qLh/q2cVqiNuDfb+A1wcWS4JLVyiT56BlSDxz+IRMcbF09LDgy8qOS9TjeSKUloZqzxslDjLDeWBX8hVPLLcPcsx2bS4xUaCfBcFksRGde7PTnwleCnKc0uzqKWc9m0D9eDnQ6e+DZe+S+qfCk8VvCv1GW2WUkEIC/8Pc+ISToV50jyUe63o3SEqhjurb+hRwJ6W+cUXY2YfYRNrl9IObW2OICaCAXbfH9iiAuEZYI8KnPztuw5fvSNVBXCmc4zOahWM1KhXUdg/A2KBEORu87S4q9x4qzBTQ85+nFd2r7T8+BkHy1X2apyoG9awrRBxNJRyfgf2b7Hvll4GUb9n7EVzffDWzWWKMs26Mm9l6m2w+4iDssVf2xtDf7kQacun/nBsQe5Fty20Hs1UeHinvnDh86K4I4IlMwKP57uyhn7IWW+M7vrB372znNKFDpo0hwj0q/FWwosA/RuzYDb/NXGU3cnJ1pRfd30LSjk3P+kqGzmDsPv83mD6XzsTL4Qj0gJzDKLQ4GwjsjZdfcvJqJsxHxdoW8SpFQMhsQOBtxy5k74d2Y4LD9W2pfOAym3/F8F28Tr9zY/sut7tlAk9uKHf26ph/IVPfmuu5d4oxqSg6fUuuJ57gRaaXa1gfggpNEolhCVJb7cQU5zYulNr/hnsncyRdA20rjS0LCBGt4kXh/+4uZkwPgXG7J+rs8T8DFwUCLw1SPDf0EyKdeTLtqWZVIyMrviNk9KFTUB6siEsbn7MYIEyt84lDKncuZXakMtHODZXEYff4UpaZq6pdA/njl1ByHHSPO7bt+0xdPcdwKpaY5SSbJqucpui+PIjELr16DT6ty7ftvARvhaD0Dj9mMZN9YzOvvJvYR5H9mRukgeuacKd0BjNOeNnYCuf1AqLwdPwObTV4RJEmiyjaIPDNMtt0kWVZAR9yasbfGVzcJFj5gINerS36CkjxBZ0/066xL/7QwQx/9jzYyJqnySa9XMFwrjgvuxDD3cSR94vIw7N+vfPakA8gEfenRw4WI3c5KinmRIarn1yVvZQtv0l81mWo+tHL5HEgJbufPfqisw54lEgqxZtFu6AD4zOyq55qQDRTQ3ZfSTYCOKftCfkZXCHU3YACQeRw6bv8pefJFbEYX4Z6AwG5IhlFl19a5fkuqqbLD37Sjr9lbfMHVqjikT9yB4fL4610RNQJZOOG+IwsaMcH9s44e0UhcdG+e4tATkc4xszUw8m3RIJzvw/gHWSyYN4uCkyl5KbrVfNXtm3/a14yron+I5coKSFfPp3U0grF70z9zrlqAdZRtrEaYQXO/rIs5MjjzxA8zzhxd5gy9ifptjil9INio/G2BdtuWFKf1DZGIztx9RwpNJi47oNTc9TWV+7ReYgK1OaREOhCqUtHoYch7i92R1803h368wu1SBK6X5xivrgdq/oDFKMaULlG5T8Hz7XEbtlislNRilcbHLZKiadcryEDt+Mm3izzsAT9OqiRuwrG4QST5WVKfmyjjjLF8QKj4/HYkbZGdnXn82Dzqqf6s1tfhFMuGaIad0YAk3mKGaomSpIdRPEcRcogluQdtD2PX7m0mZaxFOrgGVUwZfES5Q5IOMpj5SBK8HYktcoP5l8RNJXkO5kA3FT0A++81knu8P1QMR4jyFjZaNwIzaI/dGfZEy5SQ8LKmuKSa1EjGVr6yZQDcCJ3KY+A0t7zzHnK56KUdH/YoNRAv00Qrjy1a3iK67BbMf/ShpqtVa5i+79xPf+ElrJGkMiKGzKArt0dv24Bf12imIHBtZjfGryjH8sftQaUVQ7zOv+NCGHb4xsbJYeWI/xnZ57EDbj2s01hxamfV28W9yN+gazW+f8MbN8wX/XprkoXRsVzGDXMkSK7iKuQH1ORWzPwRaYZw3YKxq2Y/tU68ByyfLUTagV+xMhsBSG0tXPIuBPwrUs8gNlVBFhkS9FIvGNjDXaRutVldjG8P7MWDidP03bYB5xt+uPGdwykfllOGw67FfR+9oZ8Wdx4OHHjEcjbu61HcdWRxs6vtfzfRdCyB0XGML63StyHBdF3is6b+Vg4Ipfh7cO5tB103+oU/JOilP7BIs5xVdCXv61JoXseiOWMf+kVocx2nnBxH+bNfGYufjUg+zp8VlscRBCBTlflAsOFbBq94fe/V2fdjKDBKEQ1WoK5q8vyp738/tl6exfIdLQCOWfGVC/6nnYGT8ojpeazb9eSo7fPDRk3TwmKJPTIXtNpDw7oamz4w60Z+mr3ZQYZX0QcVr4ONNXSkomLCWNh7UP7yPW1iHryeqDVM0G6LevvjwdqRq/L5UvkFq7yLwEwOLiSTw/p3s2uKZ+rBP/vOiWirFX0Ni5UYMR+CkWzyOPpG8bh0/ZMcTRlMXYZ4ZaUKUOV6P8V1KUbmvLOD2rCpE1+xzAAP/touI1a73uSaQqcQwlAEdFBtiLSOp+pJAwCSzA+DzASGD7RwIEO2NNGzW0rXS+iFr8O+6ZCTxexdMfo3x0iapsJRxP8MmqKfkJo290hjPzBZ8DWaXjuFzdIQQzuJhmklHoZ3adBMqfJi1awGVOr4oZTWdr60VeAFyK/Iv06MmchU8UH/OlW1PAnrksQ7xyiZnimPflWENIdIELwlAED6v10xnfLGRKxqfD3ZgS+N1GYYp23Wc/yNv+wItK9NHIlo4H0GAFxrzpM+2gS+JvDB8CTH8OgMyh5ZEH+nScWzo2aCBF1LZ8PrYSv9fcxkIXvil/lbeENF4O23DRy0YTl7b1tyc3/KcgDgWfzDKinRMIC5ICehZWyvOVCnDFgBNqmfA1ahNgbpCxG226bk3+n4wBzJ0yKQuqrqnCIr53UdMDIv5U7Zpy6mw6VQuntCf8C39JWMOtULS5C3HpQ9MQnyhh8H+e6K/ZmngWYEPwk03ORDssXBMV1TpnOeTnWvtTKMC5eYztsuYFu33DVbj1GhRnegoW3O4MNkZ9uj8GPnjscErVw40gOCq/73Q7+/Eg40hqIWPsHffylxPUfHaMA0UP/1DX6eZDkk+d/f4F9lTxaBlaiFozsAgGyq/DrwGKNxsoau1UovLQ7dinha3m5WV7/KoBA7j083TaSGLczN2ngvMLQuyy86SofZv632H3dtDmxdmH/066BDhAOxl/4LUEsDBBQAAgAIANlwNk4in466TQAAAGsAAAAbAAAAdW5pdmVyc2FsL3VuaXZlcnNhbC5wbmcueG1ss7GvyM1RKEstKs7Mz7NVMtQzULK34+WyKShKLctMLVeoAIoBBSFASaHSVsnECMEtz0wpyQCqMDCxQAhmpGamZ5TYKplbmMEF9YFmAgBQSwECAAAUAAIACADLSJlNNmFYAkcDAADhCQAAFAAAAAAAAAABAAAAAAAAAAAAdW5pdmVyc2FsL3BsYXllci54bWxQSwECAAAUAAIACADYcDZO+FgZj70GAAA0GgAAHQAAAAAAAAABAAAAAAB5AwAAdW5pdmVyc2FsL2NvbW1vbl9tZXNzYWdlcy5sbmdQSwECAAAUAAIACADYcDZOc2py5qUAAACCAQAALgAAAAAAAAABAAAAAABxCgAAdW5pdmVyc2FsL3BsYXliYWNrX2FuZF9uYXZpZ2F0aW9uX3NldHRpbmdzLnhtbFBLAQIAABQAAgAIANhwNk7zjsozygUAAMkcAAAnAAAAAAAAAAEAAAAAAGILAAB1bml2ZXJzYWwvZmxhc2hfcHVibGlzaGluZ19zZXR0aW5ncy54bWxQSwECAAAUAAIACADYcDZOeMv84n4DAACdDAAAIQAAAAAAAAABAAAAAABxEQAAdW5pdmVyc2FsL2ZsYXNoX3NraW5fc2V0dGluZ3MueG1sUEsBAgAAFAACAAgA2HA2Tks1dk3GBQAAUxwAACYAAAAAAAAAAQAAAAAALhUAAHVuaXZlcnNhbC9odG1sX3B1Ymxpc2hpbmdfc2V0dGluZ3MueG1sUEsBAgAAFAACAAgA2HA2Tnd6KenHAQAAegYAAB8AAAAAAAAAAQAAAAAAOBsAAHVuaXZlcnNhbC9odG1sX3NraW5fc2V0dGluZ3MuanNQSwECAAAUAAIACADYcDZOYWXKr3wAAAB+AAAAHAAAAAAAAAABAAAAAAA8HQAAdW5pdmVyc2FsL2xvY2FsX3NldHRpbmdzLnhtbFBLAQIAABQAAgAIANlwNk6+I3hd4hoAACMxAAAXAAAAAAAAAAAAAAAAAPIdAAB1bml2ZXJzYWwvdW5pdmVyc2FsLnBuZ1BLAQIAABQAAgAIANlwNk4in466TQAAAGsAAAAbAAAAAAAAAAEAAAAAAAk5AAB1bml2ZXJzYWwvdW5pdmVyc2FsLnBuZy54bWxQSwUGAAAAAAoACgAGAwAAjzkAAAAA"/>
  <p:tag name="ISPRING_ULTRA_SCORM_COURCE_TITLE" val="SalesWorks_4_MRD_Aktivnosti_Orgstruktura"/>
  <p:tag name="ISPRING_ULTRA_SCORM_COURSE_ID" val="SalesWorks_4_MRD"/>
  <p:tag name="ISPRING_OUTPUT_FOLDER" val="[[&quot;8t\u001C\uFFFD{4DB53AD5-018F-433B-84C0-32C7813BC3FD}&quot;,&quot;C:\\Users\\egrushikhina\\Desktop\\программа SalesWorks ИТОГ\\МРД&quot;]]"/>
  <p:tag name="ISPRING_PRESENTATION_TITLE" val="SalesWorks_4_MRD_Aktivnosti_Orgstruktura"/>
  <p:tag name="ISPRING_ULTRA_SCORM_LESSON_TITLE" val="SalesWorks_МРД_4_Оргструктура_Торговые точки"/>
  <p:tag name="ISPRING_SCORM_MAX_SCORE" val="30.000000"/>
  <p:tag name="ISPRING_SCORM_PASSING_SCORE" val="3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12456</TotalTime>
  <Words>495</Words>
  <Application>Microsoft Office PowerPoint</Application>
  <PresentationFormat>Широкоэкранный</PresentationFormat>
  <Paragraphs>77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SalesWorks_4_MRD_Aktivnosti_Orgstruktura</dc:title>
  <dc:creator>Grushikhina Elena</dc:creator>
  <cp:lastModifiedBy>Grushikhina Elena</cp:lastModifiedBy>
  <cp:revision>361</cp:revision>
  <dcterms:created xsi:type="dcterms:W3CDTF">2018-09-07T08:17:59Z</dcterms:created>
  <dcterms:modified xsi:type="dcterms:W3CDTF">2019-01-29T08:18:34Z</dcterms:modified>
</cp:coreProperties>
</file>